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7"/>
  </p:notesMasterIdLst>
  <p:handoutMasterIdLst>
    <p:handoutMasterId r:id="rId38"/>
  </p:handoutMasterIdLst>
  <p:sldIdLst>
    <p:sldId id="332" r:id="rId5"/>
    <p:sldId id="2147377546" r:id="rId6"/>
    <p:sldId id="2147377651" r:id="rId7"/>
    <p:sldId id="2147377547" r:id="rId8"/>
    <p:sldId id="2147377281" r:id="rId9"/>
    <p:sldId id="2147377544" r:id="rId10"/>
    <p:sldId id="292" r:id="rId11"/>
    <p:sldId id="2147377355" r:id="rId12"/>
    <p:sldId id="1131" r:id="rId13"/>
    <p:sldId id="1133" r:id="rId14"/>
    <p:sldId id="1107" r:id="rId15"/>
    <p:sldId id="276" r:id="rId16"/>
    <p:sldId id="1079" r:id="rId17"/>
    <p:sldId id="2147377668" r:id="rId18"/>
    <p:sldId id="2147377680" r:id="rId19"/>
    <p:sldId id="2147377670" r:id="rId20"/>
    <p:sldId id="2147377671" r:id="rId21"/>
    <p:sldId id="1120" r:id="rId22"/>
    <p:sldId id="2147377672" r:id="rId23"/>
    <p:sldId id="347" r:id="rId24"/>
    <p:sldId id="2147377673" r:id="rId25"/>
    <p:sldId id="2147377674" r:id="rId26"/>
    <p:sldId id="2147377675" r:id="rId27"/>
    <p:sldId id="2147377676" r:id="rId28"/>
    <p:sldId id="2147377667" r:id="rId29"/>
    <p:sldId id="2147377356" r:id="rId30"/>
    <p:sldId id="2147377681" r:id="rId31"/>
    <p:sldId id="2147377666" r:id="rId32"/>
    <p:sldId id="2147377665" r:id="rId33"/>
    <p:sldId id="2147377661" r:id="rId34"/>
    <p:sldId id="331" r:id="rId35"/>
    <p:sldId id="2147377293" r:id="rId36"/>
  </p:sldIdLst>
  <p:sldSz cx="12192000" cy="6858000"/>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91615-6721-E262-3699-14FE5A49CB6F}" name="Rachel Smith" initials="RS" userId="S::rsmith@bizzellus.com::6b6bcc9e-ffd9-4910-ac51-ad9947347d29" providerId="AD"/>
  <p188:author id="{7E4D422E-6E74-0E5A-4666-79945F90F110}" name="Jenny Twesten" initials="JT" userId="S::jtwesten@bizzellus.com::d2952510-f818-41fe-ad82-c90024fa69fe" providerId="AD"/>
  <p188:author id="{461DF931-3E17-8B79-64C7-9DA6D3D52BCB}" name="Bandealy, Asad (HRSA)" initials="BA" userId="S::abandealy@hrsa.gov::25f00ba6-665b-408f-b3d2-b6ba3dc90962" providerId="AD"/>
  <p188:author id="{D651F351-4B96-DB7D-8D38-7021E79AE7D0}" name="Amber Murray" initials="AM" userId="S::AMurray@jbsinternational.com::d453e98a-4c34-4cdb-887b-367ab1304154" providerId="AD"/>
  <p188:author id="{70010E9C-BCE9-0E5C-C2C5-75B1403EF7F3}" name="Berube, Jayne (HRSA)" initials="BJ" userId="S::jberube@hrsa.gov::0861055f-625b-401b-9194-5f419926388a" providerId="AD"/>
  <p188:author id="{7F921DA7-1C0D-9BF2-253F-5469373E09D1}" name="Celestand, Jessica (HRSA)" initials="JC" userId="S::JCelestand@HRSA.Gov::a650b81a-feaa-473f-87ee-c21350074a45" providerId="AD"/>
  <p188:author id="{75F737DF-0ADD-8378-BF53-D9C3B5F45963}" name="Berube, Jayne (HRSA)" initials="JB" userId="S::JBerube@HRSA.Gov::0861055f-625b-401b-9194-5f41992638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C3D1E6"/>
    <a:srgbClr val="BEE8FF"/>
    <a:srgbClr val="F6EAAE"/>
    <a:srgbClr val="E7EBF1"/>
    <a:srgbClr val="990000"/>
    <a:srgbClr val="FFAD87"/>
    <a:srgbClr val="000000"/>
    <a:srgbClr val="00CCED"/>
    <a:srgbClr val="73B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8D3A4-6984-8043-A7C7-5E00D8112C61}" v="4" dt="2026-01-12T15:30:48.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2492"/>
  </p:normalViewPr>
  <p:slideViewPr>
    <p:cSldViewPr snapToGrid="0">
      <p:cViewPr varScale="1">
        <p:scale>
          <a:sx n="89" d="100"/>
          <a:sy n="89" d="100"/>
        </p:scale>
        <p:origin x="328" y="168"/>
      </p:cViewPr>
      <p:guideLst>
        <p:guide orient="horz" pos="2112"/>
        <p:guide pos="386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westen" userId="d2952510-f818-41fe-ad82-c90024fa69fe" providerId="ADAL" clId="{7DB2B3ED-A5B7-5CB7-A6EC-EEE9052267F3}"/>
    <pc:docChg chg="addSld delSld modSld">
      <pc:chgData name="Jenny Twesten" userId="d2952510-f818-41fe-ad82-c90024fa69fe" providerId="ADAL" clId="{7DB2B3ED-A5B7-5CB7-A6EC-EEE9052267F3}" dt="2026-01-12T15:36:38.262" v="240" actId="20577"/>
      <pc:docMkLst>
        <pc:docMk/>
      </pc:docMkLst>
      <pc:sldChg chg="modNotesTx">
        <pc:chgData name="Jenny Twesten" userId="d2952510-f818-41fe-ad82-c90024fa69fe" providerId="ADAL" clId="{7DB2B3ED-A5B7-5CB7-A6EC-EEE9052267F3}" dt="2026-01-12T15:30:47.431" v="43" actId="20577"/>
        <pc:sldMkLst>
          <pc:docMk/>
          <pc:sldMk cId="4270745011" sldId="292"/>
        </pc:sldMkLst>
      </pc:sldChg>
      <pc:sldChg chg="del">
        <pc:chgData name="Jenny Twesten" userId="d2952510-f818-41fe-ad82-c90024fa69fe" providerId="ADAL" clId="{7DB2B3ED-A5B7-5CB7-A6EC-EEE9052267F3}" dt="2026-01-12T15:28:28.633" v="2" actId="2696"/>
        <pc:sldMkLst>
          <pc:docMk/>
          <pc:sldMk cId="509445030" sldId="2147377281"/>
        </pc:sldMkLst>
      </pc:sldChg>
      <pc:sldChg chg="add modNotesTx">
        <pc:chgData name="Jenny Twesten" userId="d2952510-f818-41fe-ad82-c90024fa69fe" providerId="ADAL" clId="{7DB2B3ED-A5B7-5CB7-A6EC-EEE9052267F3}" dt="2026-01-12T15:29:02.607" v="25" actId="20577"/>
        <pc:sldMkLst>
          <pc:docMk/>
          <pc:sldMk cId="1261542750" sldId="2147377281"/>
        </pc:sldMkLst>
      </pc:sldChg>
      <pc:sldChg chg="modNotesTx">
        <pc:chgData name="Jenny Twesten" userId="d2952510-f818-41fe-ad82-c90024fa69fe" providerId="ADAL" clId="{7DB2B3ED-A5B7-5CB7-A6EC-EEE9052267F3}" dt="2026-01-12T15:29:18.195" v="42" actId="20577"/>
        <pc:sldMkLst>
          <pc:docMk/>
          <pc:sldMk cId="2585714601" sldId="2147377355"/>
        </pc:sldMkLst>
      </pc:sldChg>
      <pc:sldChg chg="modNotesTx">
        <pc:chgData name="Jenny Twesten" userId="d2952510-f818-41fe-ad82-c90024fa69fe" providerId="ADAL" clId="{7DB2B3ED-A5B7-5CB7-A6EC-EEE9052267F3}" dt="2026-01-12T15:36:38.262" v="240" actId="20577"/>
        <pc:sldMkLst>
          <pc:docMk/>
          <pc:sldMk cId="682165529" sldId="2147377356"/>
        </pc:sldMkLst>
      </pc:sldChg>
      <pc:sldChg chg="del">
        <pc:chgData name="Jenny Twesten" userId="d2952510-f818-41fe-ad82-c90024fa69fe" providerId="ADAL" clId="{7DB2B3ED-A5B7-5CB7-A6EC-EEE9052267F3}" dt="2026-01-12T15:28:36.544" v="4" actId="2696"/>
        <pc:sldMkLst>
          <pc:docMk/>
          <pc:sldMk cId="912278288" sldId="2147377544"/>
        </pc:sldMkLst>
      </pc:sldChg>
      <pc:sldChg chg="add modNotesTx">
        <pc:chgData name="Jenny Twesten" userId="d2952510-f818-41fe-ad82-c90024fa69fe" providerId="ADAL" clId="{7DB2B3ED-A5B7-5CB7-A6EC-EEE9052267F3}" dt="2026-01-12T15:29:05.817" v="30" actId="20577"/>
        <pc:sldMkLst>
          <pc:docMk/>
          <pc:sldMk cId="1918750001" sldId="2147377544"/>
        </pc:sldMkLst>
      </pc:sldChg>
      <pc:sldChg chg="del">
        <pc:chgData name="Jenny Twesten" userId="d2952510-f818-41fe-ad82-c90024fa69fe" providerId="ADAL" clId="{7DB2B3ED-A5B7-5CB7-A6EC-EEE9052267F3}" dt="2026-01-12T15:28:19.786" v="0" actId="2696"/>
        <pc:sldMkLst>
          <pc:docMk/>
          <pc:sldMk cId="2180703288" sldId="2147377547"/>
        </pc:sldMkLst>
      </pc:sldChg>
      <pc:sldChg chg="add modNotesTx">
        <pc:chgData name="Jenny Twesten" userId="d2952510-f818-41fe-ad82-c90024fa69fe" providerId="ADAL" clId="{7DB2B3ED-A5B7-5CB7-A6EC-EEE9052267F3}" dt="2026-01-12T15:28:56.624" v="10" actId="20577"/>
        <pc:sldMkLst>
          <pc:docMk/>
          <pc:sldMk cId="3724377690" sldId="2147377547"/>
        </pc:sldMkLst>
      </pc:sldChg>
      <pc:sldMasterChg chg="delSldLayout">
        <pc:chgData name="Jenny Twesten" userId="d2952510-f818-41fe-ad82-c90024fa69fe" providerId="ADAL" clId="{7DB2B3ED-A5B7-5CB7-A6EC-EEE9052267F3}" dt="2026-01-12T15:28:19.786" v="0" actId="2696"/>
        <pc:sldMasterMkLst>
          <pc:docMk/>
          <pc:sldMasterMk cId="1871348646" sldId="2147483732"/>
        </pc:sldMasterMkLst>
        <pc:sldLayoutChg chg="del">
          <pc:chgData name="Jenny Twesten" userId="d2952510-f818-41fe-ad82-c90024fa69fe" providerId="ADAL" clId="{7DB2B3ED-A5B7-5CB7-A6EC-EEE9052267F3}" dt="2026-01-12T15:28:19.786" v="0" actId="2696"/>
          <pc:sldLayoutMkLst>
            <pc:docMk/>
            <pc:sldMasterMk cId="1871348646" sldId="2147483732"/>
            <pc:sldLayoutMk cId="176516980" sldId="214748378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UDS Depression Screening Measure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2"/>
              <c:layout>
                <c:manualLayout>
                  <c:x val="-8.3490338164251207E-2"/>
                  <c:y val="-1.7169742703004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70-4377-9AA9-B0483CDC7D53}"/>
                </c:ext>
              </c:extLst>
            </c:dLbl>
            <c:dLbl>
              <c:idx val="3"/>
              <c:layout>
                <c:manualLayout>
                  <c:x val="-4.3635265700483095E-2"/>
                  <c:y val="-3.6792305792151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70-4377-9AA9-B0483CDC7D53}"/>
                </c:ext>
              </c:extLst>
            </c:dLbl>
            <c:dLbl>
              <c:idx val="4"/>
              <c:layout>
                <c:manualLayout>
                  <c:x val="-5.6564057210240028E-2"/>
                  <c:y val="-4.6603587336725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AA-4603-BD82-ECFD18B31999}"/>
                </c:ext>
              </c:extLst>
            </c:dLbl>
            <c:dLbl>
              <c:idx val="5"/>
              <c:layout>
                <c:manualLayout>
                  <c:x val="-6.3810434021834228E-2"/>
                  <c:y val="-4.4150766950582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AA-4603-BD82-ECFD18B319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0.00%</c:formatCode>
                <c:ptCount val="6"/>
                <c:pt idx="0">
                  <c:v>0.71609999999999996</c:v>
                </c:pt>
                <c:pt idx="1">
                  <c:v>0.6421</c:v>
                </c:pt>
                <c:pt idx="2">
                  <c:v>0.67420000000000002</c:v>
                </c:pt>
                <c:pt idx="3">
                  <c:v>0.70020000000000004</c:v>
                </c:pt>
                <c:pt idx="4">
                  <c:v>0.71599999999999997</c:v>
                </c:pt>
                <c:pt idx="5">
                  <c:v>0.73699999999999999</c:v>
                </c:pt>
              </c:numCache>
            </c:numRef>
          </c:val>
          <c:smooth val="0"/>
          <c:extLst>
            <c:ext xmlns:c16="http://schemas.microsoft.com/office/drawing/2014/chart" uri="{C3380CC4-5D6E-409C-BE32-E72D297353CC}">
              <c16:uniqueId val="{00000000-3570-4377-9AA9-B0483CDC7D53}"/>
            </c:ext>
          </c:extLst>
        </c:ser>
        <c:dLbls>
          <c:dLblPos val="l"/>
          <c:showLegendKey val="0"/>
          <c:showVal val="1"/>
          <c:showCatName val="0"/>
          <c:showSerName val="0"/>
          <c:showPercent val="0"/>
          <c:showBubbleSize val="0"/>
        </c:dLbls>
        <c:marker val="1"/>
        <c:smooth val="0"/>
        <c:axId val="516284440"/>
        <c:axId val="516285424"/>
      </c:lineChart>
      <c:catAx>
        <c:axId val="516284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16285424"/>
        <c:crosses val="autoZero"/>
        <c:auto val="1"/>
        <c:lblAlgn val="ctr"/>
        <c:lblOffset val="100"/>
        <c:noMultiLvlLbl val="0"/>
      </c:catAx>
      <c:valAx>
        <c:axId val="516285424"/>
        <c:scaling>
          <c:orientation val="minMax"/>
        </c:scaling>
        <c:delete val="0"/>
        <c:axPos val="l"/>
        <c:minorGridlines>
          <c:spPr>
            <a:ln>
              <a:solidFill>
                <a:schemeClr val="tx1">
                  <a:lumMod val="5000"/>
                  <a:lumOff val="95000"/>
                </a:schemeClr>
              </a:solidFill>
            </a:ln>
            <a:effectLst/>
          </c:spPr>
        </c:minorGridlines>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628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9A2BDB-1F00-4288-A0C0-84B693AB8062}" type="datetimeFigureOut">
              <a:rPr lang="en-US" smtClean="0"/>
              <a:t>1/12/26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F6C42B-E465-469E-84F5-83FE794F3EF8}" type="slidenum">
              <a:rPr lang="en-US" smtClean="0"/>
              <a:t>‹#›</a:t>
            </a:fld>
            <a:endParaRPr lang="en-US"/>
          </a:p>
        </p:txBody>
      </p:sp>
    </p:spTree>
    <p:extLst>
      <p:ext uri="{BB962C8B-B14F-4D97-AF65-F5344CB8AC3E}">
        <p14:creationId xmlns:p14="http://schemas.microsoft.com/office/powerpoint/2010/main" val="349209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4A3378-E4C6-4D2F-8DF1-23C8EAE7B34A}" type="datetimeFigureOut">
              <a:rPr lang="en-US" smtClean="0"/>
              <a:t>1/12/26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77116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10</a:t>
            </a:fld>
            <a:endParaRPr lang="en-US"/>
          </a:p>
        </p:txBody>
      </p:sp>
    </p:spTree>
    <p:extLst>
      <p:ext uri="{BB962C8B-B14F-4D97-AF65-F5344CB8AC3E}">
        <p14:creationId xmlns:p14="http://schemas.microsoft.com/office/powerpoint/2010/main" val="11660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depression UDS measure was released in 2003.</a:t>
            </a:r>
          </a:p>
        </p:txBody>
      </p:sp>
      <p:sp>
        <p:nvSpPr>
          <p:cNvPr id="4" name="Slide Number Placeholder 3"/>
          <p:cNvSpPr>
            <a:spLocks noGrp="1"/>
          </p:cNvSpPr>
          <p:nvPr>
            <p:ph type="sldNum" sz="quarter" idx="5"/>
          </p:nvPr>
        </p:nvSpPr>
        <p:spPr/>
        <p:txBody>
          <a:bodyPr/>
          <a:lstStyle/>
          <a:p>
            <a:fld id="{CAA11B83-7453-4C63-9F24-B8D95A5E7065}" type="slidenum">
              <a:rPr lang="en-US" smtClean="0"/>
              <a:t>11</a:t>
            </a:fld>
            <a:endParaRPr lang="en-US"/>
          </a:p>
        </p:txBody>
      </p:sp>
    </p:spTree>
    <p:extLst>
      <p:ext uri="{BB962C8B-B14F-4D97-AF65-F5344CB8AC3E}">
        <p14:creationId xmlns:p14="http://schemas.microsoft.com/office/powerpoint/2010/main" val="170501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83F23-3DA2-476E-8422-8399FD7D4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895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15</a:t>
            </a:fld>
            <a:endParaRPr lang="en-US"/>
          </a:p>
        </p:txBody>
      </p:sp>
    </p:spTree>
    <p:extLst>
      <p:ext uri="{BB962C8B-B14F-4D97-AF65-F5344CB8AC3E}">
        <p14:creationId xmlns:p14="http://schemas.microsoft.com/office/powerpoint/2010/main" val="184072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18</a:t>
            </a:fld>
            <a:endParaRPr lang="en-US"/>
          </a:p>
        </p:txBody>
      </p:sp>
    </p:spTree>
    <p:extLst>
      <p:ext uri="{BB962C8B-B14F-4D97-AF65-F5344CB8AC3E}">
        <p14:creationId xmlns:p14="http://schemas.microsoft.com/office/powerpoint/2010/main" val="101136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19</a:t>
            </a:fld>
            <a:endParaRPr lang="en-US"/>
          </a:p>
        </p:txBody>
      </p:sp>
    </p:spTree>
    <p:extLst>
      <p:ext uri="{BB962C8B-B14F-4D97-AF65-F5344CB8AC3E}">
        <p14:creationId xmlns:p14="http://schemas.microsoft.com/office/powerpoint/2010/main" val="281102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20</a:t>
            </a:fld>
            <a:endParaRPr lang="en-US"/>
          </a:p>
        </p:txBody>
      </p:sp>
    </p:spTree>
    <p:extLst>
      <p:ext uri="{BB962C8B-B14F-4D97-AF65-F5344CB8AC3E}">
        <p14:creationId xmlns:p14="http://schemas.microsoft.com/office/powerpoint/2010/main" val="341518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1904-8E50-4340-99FF-5179FA2F8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9A6AB-3EC3-D7AA-2955-44B0B8A71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D494F-529E-E946-AA5E-9BE9410013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7C0DE-FC48-4831-B70B-4C0160D37106}"/>
              </a:ext>
            </a:extLst>
          </p:cNvPr>
          <p:cNvSpPr>
            <a:spLocks noGrp="1"/>
          </p:cNvSpPr>
          <p:nvPr>
            <p:ph type="sldNum" sz="quarter" idx="5"/>
          </p:nvPr>
        </p:nvSpPr>
        <p:spPr/>
        <p:txBody>
          <a:bodyPr/>
          <a:lstStyle/>
          <a:p>
            <a:fld id="{CAA11B83-7453-4C63-9F24-B8D95A5E7065}" type="slidenum">
              <a:rPr lang="en-US" smtClean="0"/>
              <a:t>21</a:t>
            </a:fld>
            <a:endParaRPr lang="en-US"/>
          </a:p>
        </p:txBody>
      </p:sp>
    </p:spTree>
    <p:extLst>
      <p:ext uri="{BB962C8B-B14F-4D97-AF65-F5344CB8AC3E}">
        <p14:creationId xmlns:p14="http://schemas.microsoft.com/office/powerpoint/2010/main" val="622160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23</a:t>
            </a:fld>
            <a:endParaRPr lang="en-US"/>
          </a:p>
        </p:txBody>
      </p:sp>
    </p:spTree>
    <p:extLst>
      <p:ext uri="{BB962C8B-B14F-4D97-AF65-F5344CB8AC3E}">
        <p14:creationId xmlns:p14="http://schemas.microsoft.com/office/powerpoint/2010/main" val="400828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CCA42-1B4D-BB4E-BF26-567E68EDE196}" type="slidenum">
              <a:rPr lang="en-US" smtClean="0"/>
              <a:t>2</a:t>
            </a:fld>
            <a:endParaRPr lang="en-US"/>
          </a:p>
        </p:txBody>
      </p:sp>
    </p:spTree>
    <p:extLst>
      <p:ext uri="{BB962C8B-B14F-4D97-AF65-F5344CB8AC3E}">
        <p14:creationId xmlns:p14="http://schemas.microsoft.com/office/powerpoint/2010/main" val="1539283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NNOHA IBOH learning collaboratives we use the UDS measure as the basis for a set of three measures that we ask participating health centers to report on.</a:t>
            </a:r>
          </a:p>
        </p:txBody>
      </p:sp>
      <p:sp>
        <p:nvSpPr>
          <p:cNvPr id="4" name="Slide Number Placeholder 3"/>
          <p:cNvSpPr>
            <a:spLocks noGrp="1"/>
          </p:cNvSpPr>
          <p:nvPr>
            <p:ph type="sldNum" sz="quarter" idx="5"/>
          </p:nvPr>
        </p:nvSpPr>
        <p:spPr/>
        <p:txBody>
          <a:bodyPr/>
          <a:lstStyle/>
          <a:p>
            <a:fld id="{CAA11B83-7453-4C63-9F24-B8D95A5E7065}" type="slidenum">
              <a:rPr lang="en-US" smtClean="0"/>
              <a:t>24</a:t>
            </a:fld>
            <a:endParaRPr lang="en-US"/>
          </a:p>
        </p:txBody>
      </p:sp>
    </p:spTree>
    <p:extLst>
      <p:ext uri="{BB962C8B-B14F-4D97-AF65-F5344CB8AC3E}">
        <p14:creationId xmlns:p14="http://schemas.microsoft.com/office/powerpoint/2010/main" val="268739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25</a:t>
            </a:fld>
            <a:endParaRPr lang="en-US"/>
          </a:p>
        </p:txBody>
      </p:sp>
    </p:spTree>
    <p:extLst>
      <p:ext uri="{BB962C8B-B14F-4D97-AF65-F5344CB8AC3E}">
        <p14:creationId xmlns:p14="http://schemas.microsoft.com/office/powerpoint/2010/main" val="424599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AAB8-9C07-9380-3B31-B77C5A6D3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0B7B3-688A-0D09-F8D7-31E56EB64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6E67C-93A7-FF04-673C-B23B9CE8585E}"/>
              </a:ext>
            </a:extLst>
          </p:cNvPr>
          <p:cNvSpPr>
            <a:spLocks noGrp="1"/>
          </p:cNvSpPr>
          <p:nvPr>
            <p:ph type="body" idx="1"/>
          </p:nvPr>
        </p:nvSpPr>
        <p:spPr/>
        <p:txBody>
          <a:bodyPr/>
          <a:lstStyle/>
          <a:p>
            <a:r>
              <a:rPr lang="en-US" dirty="0"/>
              <a:t>Panelist questions:</a:t>
            </a:r>
          </a:p>
          <a:p>
            <a:pPr marL="228600" indent="-228600">
              <a:buAutoNum type="arabicPeriod"/>
            </a:pPr>
            <a:r>
              <a:rPr lang="en-US" dirty="0"/>
              <a:t>Tell us about how your health center/organization integrates dental and mental health services. (5 min)</a:t>
            </a:r>
          </a:p>
          <a:p>
            <a:pPr marL="228600" indent="-228600">
              <a:buAutoNum type="arabicPeriod"/>
            </a:pPr>
            <a:r>
              <a:rPr lang="en-US" dirty="0"/>
              <a:t>What guidance would you offer to a health center considering integrated dental and mental health services? </a:t>
            </a:r>
            <a:r>
              <a:rPr lang="en-US"/>
              <a:t>(3 min)</a:t>
            </a:r>
            <a:endParaRPr lang="en-US" dirty="0"/>
          </a:p>
          <a:p>
            <a:pPr marL="228600" indent="-228600">
              <a:buAutoNum type="arabicPeriod"/>
            </a:pPr>
            <a:r>
              <a:rPr lang="en-US" dirty="0"/>
              <a:t>(backup) What has been your biggest challenge in implementing integrated oral/mental health? How have you addressed that challenge?</a:t>
            </a:r>
          </a:p>
        </p:txBody>
      </p:sp>
      <p:sp>
        <p:nvSpPr>
          <p:cNvPr id="4" name="Slide Number Placeholder 3">
            <a:extLst>
              <a:ext uri="{FF2B5EF4-FFF2-40B4-BE49-F238E27FC236}">
                <a16:creationId xmlns:a16="http://schemas.microsoft.com/office/drawing/2014/main" id="{BA597E47-1C07-A4C9-F7E3-8562F336FAFD}"/>
              </a:ext>
            </a:extLst>
          </p:cNvPr>
          <p:cNvSpPr>
            <a:spLocks noGrp="1"/>
          </p:cNvSpPr>
          <p:nvPr>
            <p:ph type="sldNum" sz="quarter" idx="5"/>
          </p:nvPr>
        </p:nvSpPr>
        <p:spPr/>
        <p:txBody>
          <a:bodyPr/>
          <a:lstStyle/>
          <a:p>
            <a:fld id="{CAA11B83-7453-4C63-9F24-B8D95A5E7065}" type="slidenum">
              <a:rPr lang="en-US" smtClean="0"/>
              <a:t>26</a:t>
            </a:fld>
            <a:endParaRPr lang="en-US"/>
          </a:p>
        </p:txBody>
      </p:sp>
    </p:spTree>
    <p:extLst>
      <p:ext uri="{BB962C8B-B14F-4D97-AF65-F5344CB8AC3E}">
        <p14:creationId xmlns:p14="http://schemas.microsoft.com/office/powerpoint/2010/main" val="312392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27</a:t>
            </a:fld>
            <a:endParaRPr lang="en-US"/>
          </a:p>
        </p:txBody>
      </p:sp>
    </p:spTree>
    <p:extLst>
      <p:ext uri="{BB962C8B-B14F-4D97-AF65-F5344CB8AC3E}">
        <p14:creationId xmlns:p14="http://schemas.microsoft.com/office/powerpoint/2010/main" val="346506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11B83-7453-4C63-9F24-B8D95A5E7065}" type="slidenum">
              <a:rPr lang="en-US" smtClean="0"/>
              <a:t>29</a:t>
            </a:fld>
            <a:endParaRPr lang="en-US"/>
          </a:p>
        </p:txBody>
      </p:sp>
    </p:spTree>
    <p:extLst>
      <p:ext uri="{BB962C8B-B14F-4D97-AF65-F5344CB8AC3E}">
        <p14:creationId xmlns:p14="http://schemas.microsoft.com/office/powerpoint/2010/main" val="1320812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b="1" baseline="0"/>
              <a:t>URL for BPHC website:</a:t>
            </a:r>
          </a:p>
          <a:p>
            <a:pPr marL="0" indent="0">
              <a:spcAft>
                <a:spcPts val="600"/>
              </a:spcAft>
              <a:buNone/>
            </a:pPr>
            <a:r>
              <a:rPr lang="en-US" b="0" baseline="0"/>
              <a:t>https://bphc.hrsa.gov/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indent="0">
              <a:spcAft>
                <a:spcPts val="600"/>
              </a:spcAft>
              <a:buNone/>
            </a:pPr>
            <a:r>
              <a:rPr lang="en-US" b="1" baseline="0"/>
              <a:t>URL for BPHC Contact From:</a:t>
            </a:r>
          </a:p>
          <a:p>
            <a:pPr marL="0" indent="0">
              <a:spcAft>
                <a:spcPts val="600"/>
              </a:spcAft>
              <a:buNone/>
            </a:pPr>
            <a:r>
              <a:rPr lang="en-US" b="0" baseline="0"/>
              <a:t>https://hrsa.my.site.com/support/s/ </a:t>
            </a:r>
          </a:p>
          <a:p>
            <a:pPr marL="0" indent="0">
              <a:spcAft>
                <a:spcPts val="600"/>
              </a:spcAft>
              <a:buNone/>
            </a:pPr>
            <a:endParaRPr lang="en-US"/>
          </a:p>
          <a:p>
            <a:pPr marL="0" indent="0">
              <a:spcAft>
                <a:spcPts val="600"/>
              </a:spcAft>
              <a:buNone/>
            </a:pPr>
            <a:r>
              <a:rPr lang="en-US" b="1" baseline="0"/>
              <a:t>URL for Primary Health Care Digest subscription:</a:t>
            </a:r>
          </a:p>
          <a:p>
            <a:pPr marL="0" indent="0">
              <a:spcAft>
                <a:spcPts val="600"/>
              </a:spcAft>
              <a:buNone/>
            </a:pPr>
            <a:r>
              <a:rPr lang="en-US" b="0" baseline="0"/>
              <a:t>https://public.govdelivery.com/accounts/USHHSHRSA/subscriber/new?qsp=HRSA-subscribe </a:t>
            </a:r>
          </a:p>
          <a:p>
            <a:endParaRPr lang="en-US"/>
          </a:p>
        </p:txBody>
      </p:sp>
      <p:sp>
        <p:nvSpPr>
          <p:cNvPr id="4" name="Slide Number Placeholder 3"/>
          <p:cNvSpPr>
            <a:spLocks noGrp="1"/>
          </p:cNvSpPr>
          <p:nvPr>
            <p:ph type="sldNum" sz="quarter" idx="5"/>
          </p:nvPr>
        </p:nvSpPr>
        <p:spPr/>
        <p:txBody>
          <a:bodyPr/>
          <a:lstStyle/>
          <a:p>
            <a:fld id="{3FFCCA42-1B4D-BB4E-BF26-567E68EDE196}" type="slidenum">
              <a:rPr lang="en-US" smtClean="0"/>
              <a:t>30</a:t>
            </a:fld>
            <a:endParaRPr lang="en-US"/>
          </a:p>
        </p:txBody>
      </p:sp>
    </p:spTree>
    <p:extLst>
      <p:ext uri="{BB962C8B-B14F-4D97-AF65-F5344CB8AC3E}">
        <p14:creationId xmlns:p14="http://schemas.microsoft.com/office/powerpoint/2010/main" val="4070076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31</a:t>
            </a:fld>
            <a:endParaRPr lang="en-US"/>
          </a:p>
        </p:txBody>
      </p:sp>
    </p:spTree>
    <p:extLst>
      <p:ext uri="{BB962C8B-B14F-4D97-AF65-F5344CB8AC3E}">
        <p14:creationId xmlns:p14="http://schemas.microsoft.com/office/powerpoint/2010/main" val="1383828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CCA42-1B4D-BB4E-BF26-567E68EDE196}" type="slidenum">
              <a:rPr lang="en-US" smtClean="0"/>
              <a:t>32</a:t>
            </a:fld>
            <a:endParaRPr lang="en-US"/>
          </a:p>
        </p:txBody>
      </p:sp>
    </p:spTree>
    <p:extLst>
      <p:ext uri="{BB962C8B-B14F-4D97-AF65-F5344CB8AC3E}">
        <p14:creationId xmlns:p14="http://schemas.microsoft.com/office/powerpoint/2010/main" val="64784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CCA42-1B4D-BB4E-BF26-567E68EDE196}" type="slidenum">
              <a:rPr lang="en-US" smtClean="0"/>
              <a:t>3</a:t>
            </a:fld>
            <a:endParaRPr lang="en-US"/>
          </a:p>
        </p:txBody>
      </p:sp>
    </p:spTree>
    <p:extLst>
      <p:ext uri="{BB962C8B-B14F-4D97-AF65-F5344CB8AC3E}">
        <p14:creationId xmlns:p14="http://schemas.microsoft.com/office/powerpoint/2010/main" val="120060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B5DFF3FE-BA06-43F5-ACD3-92058F809911}"/>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4A24EC3-96C6-41A0-AFC1-6C638965473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699" name="Rectangle 2">
            <a:extLst>
              <a:ext uri="{FF2B5EF4-FFF2-40B4-BE49-F238E27FC236}">
                <a16:creationId xmlns:a16="http://schemas.microsoft.com/office/drawing/2014/main" id="{A8B9FB40-DEB1-44AD-9452-FBF460572D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00" name="Rectangle 3">
            <a:extLst>
              <a:ext uri="{FF2B5EF4-FFF2-40B4-BE49-F238E27FC236}">
                <a16:creationId xmlns:a16="http://schemas.microsoft.com/office/drawing/2014/main" id="{B18D7109-800F-41B9-AA41-DE67D16D0DD5}"/>
              </a:ext>
            </a:extLst>
          </p:cNvPr>
          <p:cNvSpPr>
            <a:spLocks noGrp="1" noChangeArrowheads="1"/>
          </p:cNvSpPr>
          <p:nvPr>
            <p:ph type="body" idx="1"/>
          </p:nvPr>
        </p:nvSpPr>
        <p:spPr bwMode="auto">
          <a:noFill/>
          <a:ln>
            <a:solidFill>
              <a:srgbClr val="0D0D0D"/>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marL="171450" indent="-171450">
              <a:spcBef>
                <a:spcPts val="600"/>
              </a:spcBef>
              <a:spcAft>
                <a:spcPts val="600"/>
              </a:spcAft>
              <a:buFont typeface="Arial"/>
              <a:buChar char="•"/>
            </a:pPr>
            <a:r>
              <a:rPr lang="en-US" dirty="0"/>
              <a:t>Amber</a:t>
            </a:r>
          </a:p>
        </p:txBody>
      </p:sp>
    </p:spTree>
    <p:extLst>
      <p:ext uri="{BB962C8B-B14F-4D97-AF65-F5344CB8AC3E}">
        <p14:creationId xmlns:p14="http://schemas.microsoft.com/office/powerpoint/2010/main" val="356033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Amber</a:t>
            </a:r>
          </a:p>
        </p:txBody>
      </p:sp>
      <p:sp>
        <p:nvSpPr>
          <p:cNvPr id="4" name="Slide Number Placeholder 3"/>
          <p:cNvSpPr>
            <a:spLocks noGrp="1"/>
          </p:cNvSpPr>
          <p:nvPr>
            <p:ph type="sldNum" sz="quarter" idx="5"/>
          </p:nvPr>
        </p:nvSpPr>
        <p:spPr/>
        <p:txBody>
          <a:bodyPr/>
          <a:lstStyle/>
          <a:p>
            <a:fld id="{3FFCCA42-1B4D-BB4E-BF26-567E68EDE196}" type="slidenum">
              <a:rPr lang="en-US" smtClean="0"/>
              <a:t>5</a:t>
            </a:fld>
            <a:endParaRPr lang="en-US"/>
          </a:p>
        </p:txBody>
      </p:sp>
    </p:spTree>
    <p:extLst>
      <p:ext uri="{BB962C8B-B14F-4D97-AF65-F5344CB8AC3E}">
        <p14:creationId xmlns:p14="http://schemas.microsoft.com/office/powerpoint/2010/main" val="279720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F2CAF-2EE5-50D9-48AD-2B454BA32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B7B7D-3A3E-D651-C8B3-B535E1FC26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B38E8B-F063-934B-FE02-7B08B0A67673}"/>
              </a:ext>
            </a:extLst>
          </p:cNvPr>
          <p:cNvSpPr>
            <a:spLocks noGrp="1"/>
          </p:cNvSpPr>
          <p:nvPr>
            <p:ph type="body" idx="1"/>
          </p:nvPr>
        </p:nvSpPr>
        <p:spPr/>
        <p:txBody>
          <a:bodyPr/>
          <a:lstStyle/>
          <a:p>
            <a:r>
              <a:rPr lang="en-US" dirty="0"/>
              <a:t>Amber</a:t>
            </a:r>
          </a:p>
        </p:txBody>
      </p:sp>
      <p:sp>
        <p:nvSpPr>
          <p:cNvPr id="4" name="Slide Number Placeholder 3">
            <a:extLst>
              <a:ext uri="{FF2B5EF4-FFF2-40B4-BE49-F238E27FC236}">
                <a16:creationId xmlns:a16="http://schemas.microsoft.com/office/drawing/2014/main" id="{51623605-6397-5C69-1237-D302D1BAB137}"/>
              </a:ext>
            </a:extLst>
          </p:cNvPr>
          <p:cNvSpPr>
            <a:spLocks noGrp="1"/>
          </p:cNvSpPr>
          <p:nvPr>
            <p:ph type="sldNum" sz="quarter" idx="5"/>
          </p:nvPr>
        </p:nvSpPr>
        <p:spPr/>
        <p:txBody>
          <a:bodyPr/>
          <a:lstStyle/>
          <a:p>
            <a:fld id="{3FFCCA42-1B4D-BB4E-BF26-567E68EDE196}" type="slidenum">
              <a:rPr lang="en-US" smtClean="0"/>
              <a:t>6</a:t>
            </a:fld>
            <a:endParaRPr lang="en-US"/>
          </a:p>
        </p:txBody>
      </p:sp>
    </p:spTree>
    <p:extLst>
      <p:ext uri="{BB962C8B-B14F-4D97-AF65-F5344CB8AC3E}">
        <p14:creationId xmlns:p14="http://schemas.microsoft.com/office/powerpoint/2010/main" val="284351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Amber</a:t>
            </a:r>
            <a:br>
              <a:rPr lang="en-US" dirty="0"/>
            </a:br>
            <a:r>
              <a:rPr lang="en-US" sz="1200" b="0" i="0" kern="1200" dirty="0">
                <a:solidFill>
                  <a:schemeClr val="tx1"/>
                </a:solidFill>
                <a:effectLst/>
                <a:latin typeface="+mn-lt"/>
                <a:ea typeface="+mn-ea"/>
                <a:cs typeface="+mn-cs"/>
              </a:rPr>
              <a:t>I am pleased to introduce you to today’s presenter.</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Candace Owen </a:t>
            </a:r>
            <a:r>
              <a:rPr lang="en-US" sz="1200" b="0" i="0" kern="1200" dirty="0">
                <a:solidFill>
                  <a:schemeClr val="tx1"/>
                </a:solidFill>
                <a:effectLst/>
                <a:latin typeface="+mn-lt"/>
                <a:ea typeface="+mn-ea"/>
                <a:cs typeface="+mn-cs"/>
              </a:rPr>
              <a:t>is a registered dental hygienist and the Senior Director of Education &amp; Strategic Partnerships for National Network for Oral Health Access (NNOHA). Her areas of expertise include workforce optimization, care access, and oral health integration. Before joining NNOHA, Candace served as a faculty member for the University of New Mexico Department of Dental Medicine.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It is now my pleasure to turn the webinar over to Candace. Candace, please go ahead. </a:t>
            </a:r>
          </a:p>
          <a:p>
            <a:endParaRPr lang="en-US" dirty="0"/>
          </a:p>
        </p:txBody>
      </p:sp>
      <p:sp>
        <p:nvSpPr>
          <p:cNvPr id="4" name="Slide Number Placeholder 3"/>
          <p:cNvSpPr>
            <a:spLocks noGrp="1"/>
          </p:cNvSpPr>
          <p:nvPr>
            <p:ph type="sldNum" sz="quarter" idx="5"/>
          </p:nvPr>
        </p:nvSpPr>
        <p:spPr/>
        <p:txBody>
          <a:bodyPr/>
          <a:lstStyle/>
          <a:p>
            <a:fld id="{3FFCCA42-1B4D-BB4E-BF26-567E68EDE196}" type="slidenum">
              <a:rPr lang="en-US" smtClean="0"/>
              <a:t>7</a:t>
            </a:fld>
            <a:endParaRPr lang="en-US"/>
          </a:p>
        </p:txBody>
      </p:sp>
    </p:spTree>
    <p:extLst>
      <p:ext uri="{BB962C8B-B14F-4D97-AF65-F5344CB8AC3E}">
        <p14:creationId xmlns:p14="http://schemas.microsoft.com/office/powerpoint/2010/main" val="148314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a:t>
            </a:r>
          </a:p>
        </p:txBody>
      </p:sp>
      <p:sp>
        <p:nvSpPr>
          <p:cNvPr id="4" name="Slide Number Placeholder 3"/>
          <p:cNvSpPr>
            <a:spLocks noGrp="1"/>
          </p:cNvSpPr>
          <p:nvPr>
            <p:ph type="sldNum" sz="quarter" idx="5"/>
          </p:nvPr>
        </p:nvSpPr>
        <p:spPr/>
        <p:txBody>
          <a:bodyPr/>
          <a:lstStyle/>
          <a:p>
            <a:fld id="{CAA11B83-7453-4C63-9F24-B8D95A5E7065}" type="slidenum">
              <a:rPr lang="en-US" smtClean="0"/>
              <a:t>8</a:t>
            </a:fld>
            <a:endParaRPr lang="en-US"/>
          </a:p>
        </p:txBody>
      </p:sp>
    </p:spTree>
    <p:extLst>
      <p:ext uri="{BB962C8B-B14F-4D97-AF65-F5344CB8AC3E}">
        <p14:creationId xmlns:p14="http://schemas.microsoft.com/office/powerpoint/2010/main" val="395714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7CE2AC1-6051-6B27-667C-081C9527D486}"/>
            </a:ext>
          </a:extLst>
        </p:cNvPr>
        <p:cNvGrpSpPr/>
        <p:nvPr/>
      </p:nvGrpSpPr>
      <p:grpSpPr>
        <a:xfrm>
          <a:off x="0" y="0"/>
          <a:ext cx="0" cy="0"/>
          <a:chOff x="0" y="0"/>
          <a:chExt cx="0" cy="0"/>
        </a:xfrm>
      </p:grpSpPr>
      <p:sp>
        <p:nvSpPr>
          <p:cNvPr id="258" name="Google Shape;258;p15:notes">
            <a:extLst>
              <a:ext uri="{FF2B5EF4-FFF2-40B4-BE49-F238E27FC236}">
                <a16:creationId xmlns:a16="http://schemas.microsoft.com/office/drawing/2014/main" id="{0B720DEC-8B2E-76CA-34C8-FD00E0BCF2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chemeClr val="bg1"/>
                </a:solidFill>
              </a:rPr>
              <a:t>Founded in 1991 by FQHC Dental Directors who identified a need for peer-to-peer networking, collaboration, research, and support.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Mission: To improve the oral health of underserved populations and contribute to overall health through leadership, advocacy, and support to oral health providers in safety-net systems.</a:t>
            </a:r>
          </a:p>
          <a:p>
            <a:pPr marL="0" lvl="0" indent="0" algn="l" rtl="0">
              <a:lnSpc>
                <a:spcPct val="100000"/>
              </a:lnSpc>
              <a:spcBef>
                <a:spcPts val="0"/>
              </a:spcBef>
              <a:spcAft>
                <a:spcPts val="0"/>
              </a:spcAft>
              <a:buSzPts val="1100"/>
              <a:buNone/>
            </a:pPr>
            <a:endParaRPr/>
          </a:p>
        </p:txBody>
      </p:sp>
      <p:sp>
        <p:nvSpPr>
          <p:cNvPr id="259" name="Google Shape;259;p15:notes">
            <a:extLst>
              <a:ext uri="{FF2B5EF4-FFF2-40B4-BE49-F238E27FC236}">
                <a16:creationId xmlns:a16="http://schemas.microsoft.com/office/drawing/2014/main" id="{D9BD65A8-631B-EDEB-3D31-1DF788883E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5468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12" name="Group 1" descr="&quot; &quot;">
            <a:extLst>
              <a:ext uri="{FF2B5EF4-FFF2-40B4-BE49-F238E27FC236}">
                <a16:creationId xmlns:a16="http://schemas.microsoft.com/office/drawing/2014/main" id="{2C960D17-959D-4832-B7DA-9C0FB85CD4DE}"/>
              </a:ext>
            </a:extLst>
          </p:cNvPr>
          <p:cNvGrpSpPr/>
          <p:nvPr userDrawn="1"/>
        </p:nvGrpSpPr>
        <p:grpSpPr>
          <a:xfrm>
            <a:off x="0" y="0"/>
            <a:ext cx="12192000" cy="1463832"/>
            <a:chOff x="-6349" y="0"/>
            <a:chExt cx="12192000" cy="1463832"/>
          </a:xfrm>
        </p:grpSpPr>
        <p:pic>
          <p:nvPicPr>
            <p:cNvPr id="13" name="Picture 1"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 cy="1371600"/>
            </a:xfrm>
            <a:prstGeom prst="rect">
              <a:avLst/>
            </a:prstGeom>
          </p:spPr>
        </p:pic>
        <p:pic>
          <p:nvPicPr>
            <p:cNvPr id="14" name="Picture 2"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0"/>
              <a:ext cx="2043187" cy="1371600"/>
            </a:xfrm>
            <a:prstGeom prst="rect">
              <a:avLst/>
            </a:prstGeom>
          </p:spPr>
        </p:pic>
        <p:pic>
          <p:nvPicPr>
            <p:cNvPr id="15" name="Picture 3" descr="&quot; &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0"/>
              <a:ext cx="2362200" cy="1371600"/>
            </a:xfrm>
            <a:prstGeom prst="rect">
              <a:avLst/>
            </a:prstGeom>
          </p:spPr>
        </p:pic>
        <p:pic>
          <p:nvPicPr>
            <p:cNvPr id="16" name="Picture 4" descr="&quot; &quo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81800" y="0"/>
              <a:ext cx="2226633" cy="1371600"/>
            </a:xfrm>
            <a:prstGeom prst="rect">
              <a:avLst/>
            </a:prstGeom>
          </p:spPr>
        </p:pic>
        <p:pic>
          <p:nvPicPr>
            <p:cNvPr id="17" name="Picture 5" descr="&quot; &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1768" y="0"/>
              <a:ext cx="1944832" cy="1371600"/>
            </a:xfrm>
            <a:prstGeom prst="rect">
              <a:avLst/>
            </a:prstGeom>
          </p:spPr>
        </p:pic>
        <p:pic>
          <p:nvPicPr>
            <p:cNvPr id="18" name="Picture 6" descr="&quot; &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6600" y="0"/>
              <a:ext cx="1289051" cy="1371600"/>
            </a:xfrm>
            <a:prstGeom prst="rect">
              <a:avLst/>
            </a:prstGeom>
          </p:spPr>
        </p:pic>
        <p:sp>
          <p:nvSpPr>
            <p:cNvPr id="19" name="Rectangle 1" descr="&quot; &quot;"/>
            <p:cNvSpPr/>
            <p:nvPr/>
          </p:nvSpPr>
          <p:spPr>
            <a:xfrm>
              <a:off x="-6349" y="1341911"/>
              <a:ext cx="12192000" cy="121921"/>
            </a:xfrm>
            <a:prstGeom prst="rect">
              <a:avLst/>
            </a:prstGeom>
            <a:solidFill>
              <a:srgbClr val="8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672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23341751-9FD0-FE89-0512-A9A710F8044F}"/>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4285418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1E5865B8-E45B-94C3-B63F-E2C0880C31BA}"/>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4340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Wid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2A92D816-6320-7C7E-87FA-FD4CE454DDA8}"/>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37410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C587DE39-B4AB-7B5D-70A3-0359737A5F3E}"/>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421614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9637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D0A1DB1F-7893-EB61-90B8-DFA75BB5C699}"/>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73688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9597DA4D-D6AA-E838-457F-AB236D49ED9F}"/>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39232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F591E0AA-7C25-7C8C-0FF5-E60BD49511C6}"/>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271579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034AB0FE-A7C7-B31B-611F-595D7547EC81}"/>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75721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1854258"/>
          </a:xfrm>
        </p:spPr>
        <p:txBody>
          <a:bodyPr anchor="ctr" anchorCtr="0">
            <a:noAutofit/>
          </a:bodyPr>
          <a:lstStyle>
            <a:lvl1pPr>
              <a:buNone/>
              <a:defRPr/>
            </a:lvl1pPr>
          </a:lstStyle>
          <a:p>
            <a:pPr lvl="0"/>
            <a:r>
              <a:rPr lang="en-US"/>
              <a:t>Click to edit Master text styles</a:t>
            </a:r>
          </a:p>
        </p:txBody>
      </p:sp>
      <p:sp>
        <p:nvSpPr>
          <p:cNvPr id="9" name="Content Placeholder 4"/>
          <p:cNvSpPr>
            <a:spLocks noGrp="1"/>
          </p:cNvSpPr>
          <p:nvPr>
            <p:ph sz="half" idx="15"/>
          </p:nvPr>
        </p:nvSpPr>
        <p:spPr>
          <a:xfrm>
            <a:off x="2057400" y="1444752"/>
            <a:ext cx="1965960" cy="1854258"/>
          </a:xfrm>
        </p:spPr>
        <p:txBody>
          <a:bodyPr anchor="ctr" anchorCtr="0">
            <a:noAutofit/>
          </a:bodyPr>
          <a:lstStyle>
            <a:lvl1pPr>
              <a:buNone/>
              <a:defRPr/>
            </a:lvl1pPr>
          </a:lstStyle>
          <a:p>
            <a:pPr lvl="0"/>
            <a:r>
              <a:rPr lang="en-US"/>
              <a:t>Click to edit Master text styles</a:t>
            </a:r>
          </a:p>
        </p:txBody>
      </p:sp>
      <p:sp>
        <p:nvSpPr>
          <p:cNvPr id="4" name="Content Placeholder 5"/>
          <p:cNvSpPr>
            <a:spLocks noGrp="1"/>
          </p:cNvSpPr>
          <p:nvPr>
            <p:ph sz="half" idx="2"/>
          </p:nvPr>
        </p:nvSpPr>
        <p:spPr>
          <a:xfrm>
            <a:off x="4096512" y="1444752"/>
            <a:ext cx="1965960" cy="1854258"/>
          </a:xfrm>
        </p:spPr>
        <p:txBody>
          <a:bodyPr anchor="ctr" anchorCtr="0">
            <a:noAutofit/>
          </a:bodyPr>
          <a:lstStyle>
            <a:lvl1pPr>
              <a:buNone/>
              <a:defRPr/>
            </a:lvl1pPr>
          </a:lstStyle>
          <a:p>
            <a:pPr lvl="0"/>
            <a:r>
              <a:rPr lang="en-US"/>
              <a:t>Click to edit Master text styles</a:t>
            </a:r>
          </a:p>
        </p:txBody>
      </p:sp>
      <p:sp>
        <p:nvSpPr>
          <p:cNvPr id="10" name="Content Placeholder 6"/>
          <p:cNvSpPr>
            <a:spLocks noGrp="1"/>
          </p:cNvSpPr>
          <p:nvPr>
            <p:ph sz="half" idx="16"/>
          </p:nvPr>
        </p:nvSpPr>
        <p:spPr>
          <a:xfrm>
            <a:off x="6135624" y="1444752"/>
            <a:ext cx="1965960" cy="1854258"/>
          </a:xfrm>
        </p:spPr>
        <p:txBody>
          <a:bodyPr anchor="ctr" anchorCtr="0">
            <a:noAutofit/>
          </a:bodyPr>
          <a:lstStyle>
            <a:lvl1pPr>
              <a:buNone/>
              <a:defRPr/>
            </a:lvl1pPr>
          </a:lstStyle>
          <a:p>
            <a:pPr lvl="0"/>
            <a:r>
              <a:rPr lang="en-US"/>
              <a:t>Click to edit Master text styles</a:t>
            </a:r>
          </a:p>
        </p:txBody>
      </p:sp>
      <p:sp>
        <p:nvSpPr>
          <p:cNvPr id="6" name="Content Placeholder 7"/>
          <p:cNvSpPr>
            <a:spLocks noGrp="1"/>
          </p:cNvSpPr>
          <p:nvPr>
            <p:ph sz="quarter" idx="13" hasCustomPrompt="1"/>
          </p:nvPr>
        </p:nvSpPr>
        <p:spPr>
          <a:xfrm>
            <a:off x="8174736" y="1444752"/>
            <a:ext cx="1965960" cy="1854258"/>
          </a:xfrm>
        </p:spPr>
        <p:txBody>
          <a:bodyPr anchor="ctr" anchorCtr="0">
            <a:noAutofit/>
          </a:bodyPr>
          <a:lstStyle>
            <a:lvl1pPr>
              <a:buNone/>
              <a:defRPr/>
            </a:lvl1pPr>
          </a:lstStyle>
          <a:p>
            <a:pPr lvl="0"/>
            <a:r>
              <a:rPr lang="en-US"/>
              <a:t>Edit Master text styles</a:t>
            </a:r>
          </a:p>
        </p:txBody>
      </p:sp>
      <p:sp>
        <p:nvSpPr>
          <p:cNvPr id="11" name="Content Placeholder 8"/>
          <p:cNvSpPr>
            <a:spLocks noGrp="1"/>
          </p:cNvSpPr>
          <p:nvPr>
            <p:ph sz="quarter" idx="17" hasCustomPrompt="1"/>
          </p:nvPr>
        </p:nvSpPr>
        <p:spPr>
          <a:xfrm>
            <a:off x="10213848" y="1444752"/>
            <a:ext cx="1965960" cy="1854258"/>
          </a:xfrm>
        </p:spPr>
        <p:txBody>
          <a:bodyPr anchor="ctr" anchorCtr="0">
            <a:noAutofit/>
          </a:bodyPr>
          <a:lstStyle>
            <a:lvl1pPr>
              <a:buNone/>
              <a:defRPr/>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
        <p:nvSpPr>
          <p:cNvPr id="5" name="Content Placeholder 3">
            <a:extLst>
              <a:ext uri="{FF2B5EF4-FFF2-40B4-BE49-F238E27FC236}">
                <a16:creationId xmlns:a16="http://schemas.microsoft.com/office/drawing/2014/main" id="{75E68D38-25E5-4306-509D-45AE01499117}"/>
              </a:ext>
            </a:extLst>
          </p:cNvPr>
          <p:cNvSpPr>
            <a:spLocks noGrp="1"/>
          </p:cNvSpPr>
          <p:nvPr>
            <p:ph sz="half" idx="18"/>
          </p:nvPr>
        </p:nvSpPr>
        <p:spPr>
          <a:xfrm>
            <a:off x="18288" y="3650070"/>
            <a:ext cx="1965960" cy="1854258"/>
          </a:xfrm>
        </p:spPr>
        <p:txBody>
          <a:bodyPr anchor="ctr" anchorCtr="0">
            <a:noAutofit/>
          </a:bodyPr>
          <a:lstStyle>
            <a:lvl1pPr>
              <a:buNone/>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9DCDDDC1-15FE-8C15-176B-16D326AFBF3D}"/>
              </a:ext>
            </a:extLst>
          </p:cNvPr>
          <p:cNvSpPr>
            <a:spLocks noGrp="1"/>
          </p:cNvSpPr>
          <p:nvPr>
            <p:ph sz="half" idx="19"/>
          </p:nvPr>
        </p:nvSpPr>
        <p:spPr>
          <a:xfrm>
            <a:off x="2057400" y="3650070"/>
            <a:ext cx="1965960" cy="1854258"/>
          </a:xfrm>
        </p:spPr>
        <p:txBody>
          <a:bodyPr anchor="ctr" anchorCtr="0">
            <a:noAutofit/>
          </a:bodyPr>
          <a:lstStyle>
            <a:lvl1pPr>
              <a:buNone/>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877E0F19-3035-12BB-317A-B464BD7BFD43}"/>
              </a:ext>
            </a:extLst>
          </p:cNvPr>
          <p:cNvSpPr>
            <a:spLocks noGrp="1"/>
          </p:cNvSpPr>
          <p:nvPr>
            <p:ph sz="half" idx="20"/>
          </p:nvPr>
        </p:nvSpPr>
        <p:spPr>
          <a:xfrm>
            <a:off x="4096512" y="3650070"/>
            <a:ext cx="1965960" cy="1854258"/>
          </a:xfrm>
        </p:spPr>
        <p:txBody>
          <a:bodyPr anchor="ctr" anchorCtr="0">
            <a:noAutofit/>
          </a:bodyPr>
          <a:lstStyle>
            <a:lvl1pPr>
              <a:buNone/>
              <a:defRPr/>
            </a:lvl1pPr>
          </a:lstStyle>
          <a:p>
            <a:pPr lvl="0"/>
            <a:r>
              <a:rPr lang="en-US"/>
              <a:t>Click to edit Master text styles</a:t>
            </a:r>
          </a:p>
        </p:txBody>
      </p:sp>
      <p:sp>
        <p:nvSpPr>
          <p:cNvPr id="15" name="Content Placeholder 6">
            <a:extLst>
              <a:ext uri="{FF2B5EF4-FFF2-40B4-BE49-F238E27FC236}">
                <a16:creationId xmlns:a16="http://schemas.microsoft.com/office/drawing/2014/main" id="{071A8C1F-0C64-89E1-6A90-D0D2A8ADB7F9}"/>
              </a:ext>
            </a:extLst>
          </p:cNvPr>
          <p:cNvSpPr>
            <a:spLocks noGrp="1"/>
          </p:cNvSpPr>
          <p:nvPr>
            <p:ph sz="half" idx="21"/>
          </p:nvPr>
        </p:nvSpPr>
        <p:spPr>
          <a:xfrm>
            <a:off x="6135624" y="3650070"/>
            <a:ext cx="1965960" cy="1854258"/>
          </a:xfrm>
        </p:spPr>
        <p:txBody>
          <a:bodyPr anchor="ctr" anchorCtr="0">
            <a:noAutofit/>
          </a:bodyPr>
          <a:lstStyle>
            <a:lvl1pPr>
              <a:buNone/>
              <a:defRPr/>
            </a:lvl1pPr>
          </a:lstStyle>
          <a:p>
            <a:pPr lvl="0"/>
            <a:r>
              <a:rPr lang="en-US"/>
              <a:t>Click to edit Master text styles</a:t>
            </a:r>
          </a:p>
        </p:txBody>
      </p:sp>
      <p:sp>
        <p:nvSpPr>
          <p:cNvPr id="16" name="Content Placeholder 7">
            <a:extLst>
              <a:ext uri="{FF2B5EF4-FFF2-40B4-BE49-F238E27FC236}">
                <a16:creationId xmlns:a16="http://schemas.microsoft.com/office/drawing/2014/main" id="{2EDB6117-575C-0B35-4B52-30E4A65C208F}"/>
              </a:ext>
            </a:extLst>
          </p:cNvPr>
          <p:cNvSpPr>
            <a:spLocks noGrp="1"/>
          </p:cNvSpPr>
          <p:nvPr>
            <p:ph sz="quarter" idx="22" hasCustomPrompt="1"/>
          </p:nvPr>
        </p:nvSpPr>
        <p:spPr>
          <a:xfrm>
            <a:off x="8174736" y="3650070"/>
            <a:ext cx="1965960" cy="1854258"/>
          </a:xfrm>
        </p:spPr>
        <p:txBody>
          <a:bodyPr anchor="ctr" anchorCtr="0">
            <a:noAutofit/>
          </a:bodyPr>
          <a:lstStyle>
            <a:lvl1pPr>
              <a:buNone/>
              <a:defRPr/>
            </a:lvl1pPr>
          </a:lstStyle>
          <a:p>
            <a:pPr lvl="0"/>
            <a:r>
              <a:rPr lang="en-US"/>
              <a:t>Edit Master text styles</a:t>
            </a:r>
          </a:p>
        </p:txBody>
      </p:sp>
      <p:sp>
        <p:nvSpPr>
          <p:cNvPr id="17" name="Content Placeholder 8">
            <a:extLst>
              <a:ext uri="{FF2B5EF4-FFF2-40B4-BE49-F238E27FC236}">
                <a16:creationId xmlns:a16="http://schemas.microsoft.com/office/drawing/2014/main" id="{808377EF-18D3-811C-45A7-66B1A5652AAE}"/>
              </a:ext>
            </a:extLst>
          </p:cNvPr>
          <p:cNvSpPr>
            <a:spLocks noGrp="1"/>
          </p:cNvSpPr>
          <p:nvPr>
            <p:ph sz="quarter" idx="23" hasCustomPrompt="1"/>
          </p:nvPr>
        </p:nvSpPr>
        <p:spPr>
          <a:xfrm>
            <a:off x="10213848" y="3650070"/>
            <a:ext cx="1965960" cy="1854258"/>
          </a:xfrm>
        </p:spPr>
        <p:txBody>
          <a:bodyPr anchor="ctr" anchorCtr="0">
            <a:noAutofit/>
          </a:bodyPr>
          <a:lstStyle>
            <a:lvl1pPr>
              <a:buNone/>
              <a:defRPr/>
            </a:lvl1pPr>
          </a:lstStyle>
          <a:p>
            <a:pPr lvl="0"/>
            <a:r>
              <a:rPr lang="en-US"/>
              <a:t>Edit Master text styles</a:t>
            </a:r>
          </a:p>
        </p:txBody>
      </p:sp>
    </p:spTree>
    <p:extLst>
      <p:ext uri="{BB962C8B-B14F-4D97-AF65-F5344CB8AC3E}">
        <p14:creationId xmlns:p14="http://schemas.microsoft.com/office/powerpoint/2010/main" val="305635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ntractor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1248" y="692217"/>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2"/>
          <p:cNvSpPr>
            <a:spLocks noGrp="1"/>
          </p:cNvSpPr>
          <p:nvPr>
            <p:ph type="subTitle" idx="1"/>
          </p:nvPr>
        </p:nvSpPr>
        <p:spPr>
          <a:xfrm>
            <a:off x="841248" y="3636585"/>
            <a:ext cx="10515600" cy="281635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0149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608165"/>
          </a:xfrm>
        </p:spPr>
        <p:txBody>
          <a:bodyPr anchor="ctr" anchorCtr="0">
            <a:noAutofit/>
          </a:bodyPr>
          <a:lstStyle>
            <a:lvl1pPr marL="0">
              <a:buNone/>
              <a:defRPr/>
            </a:lvl1pPr>
          </a:lstStyle>
          <a:p>
            <a:pPr lvl="0"/>
            <a:r>
              <a:rPr lang="en-US"/>
              <a:t>Click to edit Master text styles</a:t>
            </a:r>
          </a:p>
        </p:txBody>
      </p:sp>
      <p:sp>
        <p:nvSpPr>
          <p:cNvPr id="9" name="Content Placeholder 4"/>
          <p:cNvSpPr>
            <a:spLocks noGrp="1"/>
          </p:cNvSpPr>
          <p:nvPr>
            <p:ph sz="half" idx="15"/>
          </p:nvPr>
        </p:nvSpPr>
        <p:spPr>
          <a:xfrm>
            <a:off x="2057400" y="1444752"/>
            <a:ext cx="1965960" cy="608165"/>
          </a:xfrm>
        </p:spPr>
        <p:txBody>
          <a:bodyPr anchor="ctr" anchorCtr="0">
            <a:noAutofit/>
          </a:bodyPr>
          <a:lstStyle>
            <a:lvl1pPr marL="0">
              <a:buNone/>
              <a:defRPr/>
            </a:lvl1pPr>
          </a:lstStyle>
          <a:p>
            <a:pPr lvl="0"/>
            <a:r>
              <a:rPr lang="en-US"/>
              <a:t>Click to edit Master text styles</a:t>
            </a:r>
          </a:p>
        </p:txBody>
      </p:sp>
      <p:sp>
        <p:nvSpPr>
          <p:cNvPr id="4" name="Content Placeholder 5"/>
          <p:cNvSpPr>
            <a:spLocks noGrp="1"/>
          </p:cNvSpPr>
          <p:nvPr>
            <p:ph sz="half" idx="2"/>
          </p:nvPr>
        </p:nvSpPr>
        <p:spPr>
          <a:xfrm>
            <a:off x="4096512" y="1444752"/>
            <a:ext cx="1965960" cy="608165"/>
          </a:xfrm>
        </p:spPr>
        <p:txBody>
          <a:bodyPr anchor="ctr" anchorCtr="0">
            <a:noAutofit/>
          </a:bodyPr>
          <a:lstStyle>
            <a:lvl1pPr marL="0">
              <a:buNone/>
              <a:defRPr/>
            </a:lvl1pPr>
          </a:lstStyle>
          <a:p>
            <a:pPr lvl="0"/>
            <a:r>
              <a:rPr lang="en-US"/>
              <a:t>Click to edit Master text styles</a:t>
            </a:r>
          </a:p>
        </p:txBody>
      </p:sp>
      <p:sp>
        <p:nvSpPr>
          <p:cNvPr id="10" name="Content Placeholder 6"/>
          <p:cNvSpPr>
            <a:spLocks noGrp="1"/>
          </p:cNvSpPr>
          <p:nvPr>
            <p:ph sz="half" idx="16"/>
          </p:nvPr>
        </p:nvSpPr>
        <p:spPr>
          <a:xfrm>
            <a:off x="6135624" y="1444752"/>
            <a:ext cx="1965960" cy="608165"/>
          </a:xfrm>
        </p:spPr>
        <p:txBody>
          <a:bodyPr anchor="ctr" anchorCtr="0">
            <a:noAutofit/>
          </a:bodyPr>
          <a:lstStyle>
            <a:lvl1pPr marL="0">
              <a:buNone/>
              <a:defRPr/>
            </a:lvl1pPr>
          </a:lstStyle>
          <a:p>
            <a:pPr lvl="0"/>
            <a:r>
              <a:rPr lang="en-US"/>
              <a:t>Click to edit Master text styles</a:t>
            </a:r>
          </a:p>
        </p:txBody>
      </p:sp>
      <p:sp>
        <p:nvSpPr>
          <p:cNvPr id="6" name="Content Placeholder 7"/>
          <p:cNvSpPr>
            <a:spLocks noGrp="1"/>
          </p:cNvSpPr>
          <p:nvPr>
            <p:ph sz="quarter" idx="13" hasCustomPrompt="1"/>
          </p:nvPr>
        </p:nvSpPr>
        <p:spPr>
          <a:xfrm>
            <a:off x="8174736" y="1444752"/>
            <a:ext cx="1965960" cy="608165"/>
          </a:xfrm>
        </p:spPr>
        <p:txBody>
          <a:bodyPr anchor="ctr" anchorCtr="0">
            <a:noAutofit/>
          </a:bodyPr>
          <a:lstStyle>
            <a:lvl1pPr marL="0">
              <a:buNone/>
              <a:defRPr/>
            </a:lvl1pPr>
          </a:lstStyle>
          <a:p>
            <a:pPr lvl="0"/>
            <a:r>
              <a:rPr lang="en-US"/>
              <a:t>Edit Master text styles</a:t>
            </a:r>
          </a:p>
        </p:txBody>
      </p:sp>
      <p:sp>
        <p:nvSpPr>
          <p:cNvPr id="11" name="Content Placeholder 8"/>
          <p:cNvSpPr>
            <a:spLocks noGrp="1"/>
          </p:cNvSpPr>
          <p:nvPr>
            <p:ph sz="quarter" idx="17" hasCustomPrompt="1"/>
          </p:nvPr>
        </p:nvSpPr>
        <p:spPr>
          <a:xfrm>
            <a:off x="10213848" y="1444752"/>
            <a:ext cx="1965960" cy="608165"/>
          </a:xfrm>
        </p:spPr>
        <p:txBody>
          <a:bodyPr anchor="ctr" anchorCtr="0">
            <a:noAutofit/>
          </a:bodyPr>
          <a:lstStyle>
            <a:lvl1pPr marL="0">
              <a:buNone/>
              <a:defRPr/>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
        <p:nvSpPr>
          <p:cNvPr id="5" name="Content Placeholder 3">
            <a:extLst>
              <a:ext uri="{FF2B5EF4-FFF2-40B4-BE49-F238E27FC236}">
                <a16:creationId xmlns:a16="http://schemas.microsoft.com/office/drawing/2014/main" id="{75E68D38-25E5-4306-509D-45AE01499117}"/>
              </a:ext>
            </a:extLst>
          </p:cNvPr>
          <p:cNvSpPr>
            <a:spLocks noGrp="1"/>
          </p:cNvSpPr>
          <p:nvPr>
            <p:ph sz="half" idx="18"/>
          </p:nvPr>
        </p:nvSpPr>
        <p:spPr>
          <a:xfrm>
            <a:off x="91440" y="2507070"/>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9DCDDDC1-15FE-8C15-176B-16D326AFBF3D}"/>
              </a:ext>
            </a:extLst>
          </p:cNvPr>
          <p:cNvSpPr>
            <a:spLocks noGrp="1"/>
          </p:cNvSpPr>
          <p:nvPr>
            <p:ph sz="half" idx="19"/>
          </p:nvPr>
        </p:nvSpPr>
        <p:spPr>
          <a:xfrm>
            <a:off x="2130552" y="2507070"/>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877E0F19-3035-12BB-317A-B464BD7BFD43}"/>
              </a:ext>
            </a:extLst>
          </p:cNvPr>
          <p:cNvSpPr>
            <a:spLocks noGrp="1"/>
          </p:cNvSpPr>
          <p:nvPr>
            <p:ph sz="half" idx="20"/>
          </p:nvPr>
        </p:nvSpPr>
        <p:spPr>
          <a:xfrm>
            <a:off x="4169664" y="2507070"/>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5" name="Content Placeholder 6">
            <a:extLst>
              <a:ext uri="{FF2B5EF4-FFF2-40B4-BE49-F238E27FC236}">
                <a16:creationId xmlns:a16="http://schemas.microsoft.com/office/drawing/2014/main" id="{071A8C1F-0C64-89E1-6A90-D0D2A8ADB7F9}"/>
              </a:ext>
            </a:extLst>
          </p:cNvPr>
          <p:cNvSpPr>
            <a:spLocks noGrp="1"/>
          </p:cNvSpPr>
          <p:nvPr>
            <p:ph sz="half" idx="21"/>
          </p:nvPr>
        </p:nvSpPr>
        <p:spPr>
          <a:xfrm>
            <a:off x="6135624" y="2507070"/>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6" name="Content Placeholder 7">
            <a:extLst>
              <a:ext uri="{FF2B5EF4-FFF2-40B4-BE49-F238E27FC236}">
                <a16:creationId xmlns:a16="http://schemas.microsoft.com/office/drawing/2014/main" id="{2EDB6117-575C-0B35-4B52-30E4A65C208F}"/>
              </a:ext>
            </a:extLst>
          </p:cNvPr>
          <p:cNvSpPr>
            <a:spLocks noGrp="1"/>
          </p:cNvSpPr>
          <p:nvPr>
            <p:ph sz="quarter" idx="22" hasCustomPrompt="1"/>
          </p:nvPr>
        </p:nvSpPr>
        <p:spPr>
          <a:xfrm>
            <a:off x="8174736" y="2507070"/>
            <a:ext cx="1965960" cy="921930"/>
          </a:xfrm>
        </p:spPr>
        <p:txBody>
          <a:bodyPr anchor="ctr" anchorCtr="0">
            <a:noAutofit/>
          </a:bodyPr>
          <a:lstStyle>
            <a:lvl1pPr marL="0">
              <a:buFont typeface="Arial" panose="020B0604020202020204" pitchFamily="34" charset="0"/>
              <a:buNone/>
              <a:defRPr/>
            </a:lvl1pPr>
          </a:lstStyle>
          <a:p>
            <a:pPr lvl="0"/>
            <a:r>
              <a:rPr lang="en-US"/>
              <a:t>Edit Master text styles</a:t>
            </a:r>
          </a:p>
        </p:txBody>
      </p:sp>
      <p:sp>
        <p:nvSpPr>
          <p:cNvPr id="17" name="Content Placeholder 8">
            <a:extLst>
              <a:ext uri="{FF2B5EF4-FFF2-40B4-BE49-F238E27FC236}">
                <a16:creationId xmlns:a16="http://schemas.microsoft.com/office/drawing/2014/main" id="{808377EF-18D3-811C-45A7-66B1A5652AAE}"/>
              </a:ext>
            </a:extLst>
          </p:cNvPr>
          <p:cNvSpPr>
            <a:spLocks noGrp="1"/>
          </p:cNvSpPr>
          <p:nvPr>
            <p:ph sz="quarter" idx="23" hasCustomPrompt="1"/>
          </p:nvPr>
        </p:nvSpPr>
        <p:spPr>
          <a:xfrm>
            <a:off x="10213848" y="2507070"/>
            <a:ext cx="1965960" cy="921930"/>
          </a:xfrm>
        </p:spPr>
        <p:txBody>
          <a:bodyPr anchor="ctr" anchorCtr="0">
            <a:noAutofit/>
          </a:bodyPr>
          <a:lstStyle>
            <a:lvl1pPr marL="0">
              <a:buFont typeface="Arial" panose="020B0604020202020204" pitchFamily="34" charset="0"/>
              <a:buNone/>
              <a:defRPr/>
            </a:lvl1pPr>
          </a:lstStyle>
          <a:p>
            <a:pPr lvl="0"/>
            <a:r>
              <a:rPr lang="en-US"/>
              <a:t>Edit Master text styles</a:t>
            </a:r>
          </a:p>
        </p:txBody>
      </p:sp>
      <p:sp>
        <p:nvSpPr>
          <p:cNvPr id="12" name="Content Placeholder 3">
            <a:extLst>
              <a:ext uri="{FF2B5EF4-FFF2-40B4-BE49-F238E27FC236}">
                <a16:creationId xmlns:a16="http://schemas.microsoft.com/office/drawing/2014/main" id="{7CE3B287-00C7-2C4B-B604-32044A81E832}"/>
              </a:ext>
            </a:extLst>
          </p:cNvPr>
          <p:cNvSpPr>
            <a:spLocks noGrp="1"/>
          </p:cNvSpPr>
          <p:nvPr>
            <p:ph sz="half" idx="24"/>
          </p:nvPr>
        </p:nvSpPr>
        <p:spPr>
          <a:xfrm>
            <a:off x="91440" y="4056901"/>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8" name="Content Placeholder 4">
            <a:extLst>
              <a:ext uri="{FF2B5EF4-FFF2-40B4-BE49-F238E27FC236}">
                <a16:creationId xmlns:a16="http://schemas.microsoft.com/office/drawing/2014/main" id="{72C43107-1F83-158B-1571-67525FE37C78}"/>
              </a:ext>
            </a:extLst>
          </p:cNvPr>
          <p:cNvSpPr>
            <a:spLocks noGrp="1"/>
          </p:cNvSpPr>
          <p:nvPr>
            <p:ph sz="half" idx="25"/>
          </p:nvPr>
        </p:nvSpPr>
        <p:spPr>
          <a:xfrm>
            <a:off x="2130552" y="4056901"/>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19" name="Content Placeholder 5">
            <a:extLst>
              <a:ext uri="{FF2B5EF4-FFF2-40B4-BE49-F238E27FC236}">
                <a16:creationId xmlns:a16="http://schemas.microsoft.com/office/drawing/2014/main" id="{4BD85B79-831D-0DE4-50C0-D63A8E6B8650}"/>
              </a:ext>
            </a:extLst>
          </p:cNvPr>
          <p:cNvSpPr>
            <a:spLocks noGrp="1"/>
          </p:cNvSpPr>
          <p:nvPr>
            <p:ph sz="half" idx="26"/>
          </p:nvPr>
        </p:nvSpPr>
        <p:spPr>
          <a:xfrm>
            <a:off x="4169664" y="4056901"/>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20" name="Content Placeholder 6">
            <a:extLst>
              <a:ext uri="{FF2B5EF4-FFF2-40B4-BE49-F238E27FC236}">
                <a16:creationId xmlns:a16="http://schemas.microsoft.com/office/drawing/2014/main" id="{4752164E-EF11-705A-ECF3-E45D980B907C}"/>
              </a:ext>
            </a:extLst>
          </p:cNvPr>
          <p:cNvSpPr>
            <a:spLocks noGrp="1"/>
          </p:cNvSpPr>
          <p:nvPr>
            <p:ph sz="half" idx="27"/>
          </p:nvPr>
        </p:nvSpPr>
        <p:spPr>
          <a:xfrm>
            <a:off x="6135624" y="4056901"/>
            <a:ext cx="1965960" cy="921930"/>
          </a:xfrm>
        </p:spPr>
        <p:txBody>
          <a:bodyPr anchor="ctr" anchorCtr="0">
            <a:noAutofit/>
          </a:bodyPr>
          <a:lstStyle>
            <a:lvl1pPr marL="0">
              <a:buFont typeface="Arial" panose="020B0604020202020204" pitchFamily="34" charset="0"/>
              <a:buNone/>
              <a:defRPr/>
            </a:lvl1pPr>
          </a:lstStyle>
          <a:p>
            <a:pPr lvl="0"/>
            <a:r>
              <a:rPr lang="en-US"/>
              <a:t>Click to edit Master text styles</a:t>
            </a:r>
          </a:p>
        </p:txBody>
      </p:sp>
      <p:sp>
        <p:nvSpPr>
          <p:cNvPr id="21" name="Content Placeholder 7">
            <a:extLst>
              <a:ext uri="{FF2B5EF4-FFF2-40B4-BE49-F238E27FC236}">
                <a16:creationId xmlns:a16="http://schemas.microsoft.com/office/drawing/2014/main" id="{EDD29D1C-9A8B-3597-7408-948782650EE7}"/>
              </a:ext>
            </a:extLst>
          </p:cNvPr>
          <p:cNvSpPr>
            <a:spLocks noGrp="1"/>
          </p:cNvSpPr>
          <p:nvPr>
            <p:ph sz="quarter" idx="28" hasCustomPrompt="1"/>
          </p:nvPr>
        </p:nvSpPr>
        <p:spPr>
          <a:xfrm>
            <a:off x="8174736" y="4056901"/>
            <a:ext cx="1965960" cy="921930"/>
          </a:xfrm>
        </p:spPr>
        <p:txBody>
          <a:bodyPr anchor="ctr" anchorCtr="0">
            <a:noAutofit/>
          </a:bodyPr>
          <a:lstStyle>
            <a:lvl1pPr marL="0">
              <a:buFont typeface="Arial" panose="020B0604020202020204" pitchFamily="34" charset="0"/>
              <a:buNone/>
              <a:defRPr/>
            </a:lvl1pPr>
          </a:lstStyle>
          <a:p>
            <a:pPr lvl="0"/>
            <a:r>
              <a:rPr lang="en-US"/>
              <a:t>Edit Master text styles</a:t>
            </a:r>
          </a:p>
        </p:txBody>
      </p:sp>
      <p:sp>
        <p:nvSpPr>
          <p:cNvPr id="22" name="Content Placeholder 8">
            <a:extLst>
              <a:ext uri="{FF2B5EF4-FFF2-40B4-BE49-F238E27FC236}">
                <a16:creationId xmlns:a16="http://schemas.microsoft.com/office/drawing/2014/main" id="{B162EF6C-BF09-0589-043C-0DF68A32CB11}"/>
              </a:ext>
            </a:extLst>
          </p:cNvPr>
          <p:cNvSpPr>
            <a:spLocks noGrp="1"/>
          </p:cNvSpPr>
          <p:nvPr>
            <p:ph sz="quarter" idx="29" hasCustomPrompt="1"/>
          </p:nvPr>
        </p:nvSpPr>
        <p:spPr>
          <a:xfrm>
            <a:off x="10213848" y="4056901"/>
            <a:ext cx="1965960" cy="921930"/>
          </a:xfrm>
        </p:spPr>
        <p:txBody>
          <a:bodyPr anchor="ctr" anchorCtr="0">
            <a:noAutofit/>
          </a:bodyPr>
          <a:lstStyle>
            <a:lvl1pPr marL="0">
              <a:buFont typeface="Arial" panose="020B0604020202020204" pitchFamily="34" charset="0"/>
              <a:buNone/>
              <a:defRPr/>
            </a:lvl1pPr>
          </a:lstStyle>
          <a:p>
            <a:pPr lvl="0"/>
            <a:r>
              <a:rPr lang="en-US"/>
              <a:t>Edit Master text styles</a:t>
            </a:r>
          </a:p>
        </p:txBody>
      </p:sp>
    </p:spTree>
    <p:extLst>
      <p:ext uri="{BB962C8B-B14F-4D97-AF65-F5344CB8AC3E}">
        <p14:creationId xmlns:p14="http://schemas.microsoft.com/office/powerpoint/2010/main" val="1794562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845550A4-7BA7-A308-E47B-60F3AF0EFD58}"/>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07076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20C920D3-6771-BC73-DC01-57CF91BCD5CE}"/>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932494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87122AA3-DD1C-62DD-DC07-FD7C8D1C3DBC}"/>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82584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0A243DF1-6F5A-42A6-B88F-B3A33D16FFAB}"/>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57830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3DC0057E-A9E0-6A44-170B-8E0B0B7786A5}"/>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715410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
        <p:nvSpPr>
          <p:cNvPr id="5" name="Title 1">
            <a:extLst>
              <a:ext uri="{FF2B5EF4-FFF2-40B4-BE49-F238E27FC236}">
                <a16:creationId xmlns:a16="http://schemas.microsoft.com/office/drawing/2014/main" id="{D3A6BD5B-0FF9-C17B-D50C-CE53A3A20881}"/>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86161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6" name="Title 1">
            <a:extLst>
              <a:ext uri="{FF2B5EF4-FFF2-40B4-BE49-F238E27FC236}">
                <a16:creationId xmlns:a16="http://schemas.microsoft.com/office/drawing/2014/main" id="{A73AF53C-DABD-A0C6-BAB7-8E40B8D23D31}"/>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00511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
        <p:nvSpPr>
          <p:cNvPr id="6" name="Title 1">
            <a:extLst>
              <a:ext uri="{FF2B5EF4-FFF2-40B4-BE49-F238E27FC236}">
                <a16:creationId xmlns:a16="http://schemas.microsoft.com/office/drawing/2014/main" id="{DFB494BC-3ECD-51C3-0358-1B109390743A}"/>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768011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6" name="Title 1">
            <a:extLst>
              <a:ext uri="{FF2B5EF4-FFF2-40B4-BE49-F238E27FC236}">
                <a16:creationId xmlns:a16="http://schemas.microsoft.com/office/drawing/2014/main" id="{37870FD7-6F80-059C-A60F-4F886BA6FFF3}"/>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05922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5298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14F417B-D05B-70F7-6BED-BFED4FF5E021}"/>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582547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6" name="Title 1">
            <a:extLst>
              <a:ext uri="{FF2B5EF4-FFF2-40B4-BE49-F238E27FC236}">
                <a16:creationId xmlns:a16="http://schemas.microsoft.com/office/drawing/2014/main" id="{4ECE0E8B-CE65-E192-C573-59FB7DCA481F}"/>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557666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
        <p:nvSpPr>
          <p:cNvPr id="6" name="Title 1">
            <a:extLst>
              <a:ext uri="{FF2B5EF4-FFF2-40B4-BE49-F238E27FC236}">
                <a16:creationId xmlns:a16="http://schemas.microsoft.com/office/drawing/2014/main" id="{36CBA39C-DB50-D707-94CC-19001B5FA042}"/>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567072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
        <p:nvSpPr>
          <p:cNvPr id="5" name="Title 1">
            <a:extLst>
              <a:ext uri="{FF2B5EF4-FFF2-40B4-BE49-F238E27FC236}">
                <a16:creationId xmlns:a16="http://schemas.microsoft.com/office/drawing/2014/main" id="{46124204-3AD8-B02A-95A5-9D878024F9D9}"/>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41776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
        <p:nvSpPr>
          <p:cNvPr id="7" name="Title 1">
            <a:extLst>
              <a:ext uri="{FF2B5EF4-FFF2-40B4-BE49-F238E27FC236}">
                <a16:creationId xmlns:a16="http://schemas.microsoft.com/office/drawing/2014/main" id="{7A3A1F90-741E-CE7D-2228-3C8CFCD70E15}"/>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528629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48543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10369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6114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13986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7559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4992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50596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scussion Slide Dark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124ACC-7A73-90FB-46CF-752A6C75A5C0}"/>
              </a:ext>
              <a:ext uri="{C183D7F6-B498-43B3-948B-1728B52AA6E4}">
                <adec:decorative xmlns:adec="http://schemas.microsoft.com/office/drawing/2017/decorative" val="1"/>
              </a:ext>
            </a:extLst>
          </p:cNvPr>
          <p:cNvSpPr/>
          <p:nvPr/>
        </p:nvSpPr>
        <p:spPr>
          <a:xfrm>
            <a:off x="0" y="1998663"/>
            <a:ext cx="7261412" cy="3998912"/>
          </a:xfrm>
          <a:prstGeom prst="rect">
            <a:avLst/>
          </a:prstGeom>
          <a:solidFill>
            <a:srgbClr val="1B365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DFAD6D1-F6AB-F4D7-BAD0-631C3D9F3529}"/>
              </a:ext>
              <a:ext uri="{C183D7F6-B498-43B3-948B-1728B52AA6E4}">
                <adec:decorative xmlns:adec="http://schemas.microsoft.com/office/drawing/2017/decorative" val="1"/>
              </a:ext>
            </a:extLst>
          </p:cNvPr>
          <p:cNvSpPr>
            <a:spLocks noChangeAspect="1"/>
          </p:cNvSpPr>
          <p:nvPr/>
        </p:nvSpPr>
        <p:spPr>
          <a:xfrm>
            <a:off x="639763" y="254000"/>
            <a:ext cx="10907712" cy="135731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05933" y="253415"/>
            <a:ext cx="10515600" cy="1358536"/>
          </a:xfrm>
        </p:spPr>
        <p:txBody>
          <a:bodyPr anchor="ctr">
            <a:noAutofit/>
          </a:bodyPr>
          <a:lstStyle>
            <a:lvl1pPr>
              <a:defRPr sz="3800"/>
            </a:lvl1pPr>
          </a:lstStyle>
          <a:p>
            <a:r>
              <a:rPr lang="en-US"/>
              <a:t>Click to edit Master title style</a:t>
            </a:r>
          </a:p>
        </p:txBody>
      </p:sp>
      <p:sp>
        <p:nvSpPr>
          <p:cNvPr id="3" name="Content Placeholder 2"/>
          <p:cNvSpPr>
            <a:spLocks noGrp="1"/>
          </p:cNvSpPr>
          <p:nvPr>
            <p:ph idx="1"/>
          </p:nvPr>
        </p:nvSpPr>
        <p:spPr>
          <a:xfrm>
            <a:off x="780314" y="2706795"/>
            <a:ext cx="6037346" cy="268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DABEB96-8EC6-0997-5BB8-9D4197F80CAB}"/>
              </a:ext>
            </a:extLst>
          </p:cNvPr>
          <p:cNvSpPr>
            <a:spLocks noGrp="1"/>
          </p:cNvSpPr>
          <p:nvPr>
            <p:ph type="pic" sz="quarter" idx="10"/>
          </p:nvPr>
        </p:nvSpPr>
        <p:spPr>
          <a:xfrm>
            <a:off x="7382435" y="1998663"/>
            <a:ext cx="4863353" cy="3998912"/>
          </a:xfrm>
        </p:spPr>
        <p:txBody>
          <a:bodyPr/>
          <a:lstStyle/>
          <a:p>
            <a:r>
              <a:rPr lang="en-US"/>
              <a:t>Click icon to add picture</a:t>
            </a:r>
          </a:p>
        </p:txBody>
      </p:sp>
      <p:pic>
        <p:nvPicPr>
          <p:cNvPr id="6" name="Picture 5" descr="Bizzell US Logo">
            <a:extLst>
              <a:ext uri="{FF2B5EF4-FFF2-40B4-BE49-F238E27FC236}">
                <a16:creationId xmlns:a16="http://schemas.microsoft.com/office/drawing/2014/main" id="{44A3623F-B57A-2C49-1B57-5A7B53B29703}"/>
              </a:ext>
            </a:extLst>
          </p:cNvPr>
          <p:cNvPicPr>
            <a:picLocks noChangeAspect="1"/>
          </p:cNvPicPr>
          <p:nvPr userDrawn="1"/>
        </p:nvPicPr>
        <p:blipFill>
          <a:blip r:embed="rId2"/>
          <a:stretch>
            <a:fillRect/>
          </a:stretch>
        </p:blipFill>
        <p:spPr>
          <a:xfrm>
            <a:off x="10588026" y="6379780"/>
            <a:ext cx="1536545" cy="317552"/>
          </a:xfrm>
          <a:prstGeom prst="rect">
            <a:avLst/>
          </a:prstGeom>
        </p:spPr>
      </p:pic>
    </p:spTree>
    <p:extLst>
      <p:ext uri="{BB962C8B-B14F-4D97-AF65-F5344CB8AC3E}">
        <p14:creationId xmlns:p14="http://schemas.microsoft.com/office/powerpoint/2010/main" val="3796526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4DC0D-22CA-CE26-6299-DC289C4F047D}"/>
              </a:ext>
            </a:extLst>
          </p:cNvPr>
          <p:cNvSpPr/>
          <p:nvPr userDrawn="1"/>
        </p:nvSpPr>
        <p:spPr>
          <a:xfrm>
            <a:off x="0" y="1447800"/>
            <a:ext cx="12192000" cy="4038600"/>
          </a:xfrm>
          <a:prstGeom prst="rect">
            <a:avLst/>
          </a:prstGeom>
          <a:solidFill>
            <a:srgbClr val="D8D9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038595"/>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2" name="Title Placeholder 1">
            <a:extLst>
              <a:ext uri="{FF2B5EF4-FFF2-40B4-BE49-F238E27FC236}">
                <a16:creationId xmlns:a16="http://schemas.microsoft.com/office/drawing/2014/main" id="{232CCFBC-38AD-FB38-1819-9A7BF1411747}"/>
              </a:ext>
            </a:extLst>
          </p:cNvPr>
          <p:cNvSpPr>
            <a:spLocks noGrp="1"/>
          </p:cNvSpPr>
          <p:nvPr>
            <p:ph type="title"/>
          </p:nvPr>
        </p:nvSpPr>
        <p:spPr>
          <a:xfrm>
            <a:off x="533400" y="0"/>
            <a:ext cx="10820400" cy="106984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35115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4DC0D-22CA-CE26-6299-DC289C4F047D}"/>
              </a:ext>
            </a:extLst>
          </p:cNvPr>
          <p:cNvSpPr/>
          <p:nvPr userDrawn="1"/>
        </p:nvSpPr>
        <p:spPr>
          <a:xfrm>
            <a:off x="0" y="1219200"/>
            <a:ext cx="12192000" cy="4267200"/>
          </a:xfrm>
          <a:prstGeom prst="rect">
            <a:avLst/>
          </a:prstGeom>
          <a:solidFill>
            <a:srgbClr val="D8D9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idx="1"/>
          </p:nvPr>
        </p:nvSpPr>
        <p:spPr>
          <a:xfrm>
            <a:off x="838200" y="1447800"/>
            <a:ext cx="10515600" cy="4038595"/>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2" name="Title Placeholder 1">
            <a:extLst>
              <a:ext uri="{FF2B5EF4-FFF2-40B4-BE49-F238E27FC236}">
                <a16:creationId xmlns:a16="http://schemas.microsoft.com/office/drawing/2014/main" id="{232CCFBC-38AD-FB38-1819-9A7BF1411747}"/>
              </a:ext>
            </a:extLst>
          </p:cNvPr>
          <p:cNvSpPr>
            <a:spLocks noGrp="1"/>
          </p:cNvSpPr>
          <p:nvPr>
            <p:ph type="title"/>
          </p:nvPr>
        </p:nvSpPr>
        <p:spPr>
          <a:xfrm>
            <a:off x="533400" y="0"/>
            <a:ext cx="10820400" cy="1069848"/>
          </a:xfrm>
          <a:prstGeom prst="rect">
            <a:avLst/>
          </a:prstGeom>
        </p:spPr>
        <p:txBody>
          <a:bodyPr vert="horz" lIns="91440" tIns="45720" rIns="91440" bIns="45720" rtlCol="0" anchor="ctr">
            <a:noAutofit/>
          </a:bodyPr>
          <a:lstStyle>
            <a:lvl1pPr algn="ctr">
              <a:defRPr/>
            </a:lvl1pPr>
          </a:lstStyle>
          <a:p>
            <a:r>
              <a:rPr lang="en-US"/>
              <a:t>Click to edit Master title style</a:t>
            </a:r>
          </a:p>
        </p:txBody>
      </p:sp>
    </p:spTree>
    <p:extLst>
      <p:ext uri="{BB962C8B-B14F-4D97-AF65-F5344CB8AC3E}">
        <p14:creationId xmlns:p14="http://schemas.microsoft.com/office/powerpoint/2010/main" val="3844114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7844EA-C581-B204-E802-B70C68DDFB67}"/>
              </a:ext>
            </a:extLst>
          </p:cNvPr>
          <p:cNvSpPr/>
          <p:nvPr/>
        </p:nvSpPr>
        <p:spPr>
          <a:xfrm>
            <a:off x="-9915" y="1471522"/>
            <a:ext cx="12208654" cy="4131253"/>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Picture Placeholder 10">
            <a:extLst>
              <a:ext uri="{FF2B5EF4-FFF2-40B4-BE49-F238E27FC236}">
                <a16:creationId xmlns:a16="http://schemas.microsoft.com/office/drawing/2014/main" id="{DCE25DA9-FEFA-D531-27D1-200630572E90}"/>
              </a:ext>
            </a:extLst>
          </p:cNvPr>
          <p:cNvSpPr>
            <a:spLocks noGrp="1"/>
          </p:cNvSpPr>
          <p:nvPr>
            <p:ph type="pic" sz="quarter" idx="11"/>
          </p:nvPr>
        </p:nvSpPr>
        <p:spPr>
          <a:xfrm>
            <a:off x="7983760" y="1899910"/>
            <a:ext cx="2414588" cy="2251075"/>
          </a:xfrm>
          <a:ln w="38100">
            <a:solidFill>
              <a:schemeClr val="accent2"/>
            </a:solidFill>
          </a:ln>
        </p:spPr>
        <p:txBody>
          <a:bodyPr/>
          <a:lstStyle/>
          <a:p>
            <a:endParaRPr lang="en-US"/>
          </a:p>
        </p:txBody>
      </p:sp>
      <p:cxnSp>
        <p:nvCxnSpPr>
          <p:cNvPr id="7" name="Straight Connector 2" descr="&quot; &quot;">
            <a:extLst>
              <a:ext uri="{FF2B5EF4-FFF2-40B4-BE49-F238E27FC236}">
                <a16:creationId xmlns:a16="http://schemas.microsoft.com/office/drawing/2014/main" id="{7EA181A9-CDC8-1CD7-A96B-C97359A101E7}"/>
              </a:ext>
            </a:extLst>
          </p:cNvPr>
          <p:cNvCxnSpPr/>
          <p:nvPr userDrawn="1"/>
        </p:nvCxnSpPr>
        <p:spPr>
          <a:xfrm>
            <a:off x="-1588" y="1066799"/>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DEC9B8E2-760A-BA3A-8618-63BFE45C0554}"/>
              </a:ext>
            </a:extLst>
          </p:cNvPr>
          <p:cNvSpPr>
            <a:spLocks noGrp="1"/>
          </p:cNvSpPr>
          <p:nvPr>
            <p:ph type="sldNum" sz="quarter" idx="12"/>
          </p:nvPr>
        </p:nvSpPr>
        <p:spPr/>
        <p:txBody>
          <a:bodyPr/>
          <a:lstStyle/>
          <a:p>
            <a:fld id="{AC38D48C-20BE-40D5-BBF2-392FF9026E6C}" type="slidenum">
              <a:rPr lang="en-US" smtClean="0"/>
              <a:pPr/>
              <a:t>‹#›</a:t>
            </a:fld>
            <a:endParaRPr lang="en-US"/>
          </a:p>
        </p:txBody>
      </p:sp>
      <p:sp>
        <p:nvSpPr>
          <p:cNvPr id="17" name="Content Placeholder 16">
            <a:extLst>
              <a:ext uri="{FF2B5EF4-FFF2-40B4-BE49-F238E27FC236}">
                <a16:creationId xmlns:a16="http://schemas.microsoft.com/office/drawing/2014/main" id="{1852F206-78D5-C8BC-A1FC-632CE4FA0725}"/>
              </a:ext>
            </a:extLst>
          </p:cNvPr>
          <p:cNvSpPr>
            <a:spLocks noGrp="1"/>
          </p:cNvSpPr>
          <p:nvPr>
            <p:ph sz="quarter" idx="13"/>
          </p:nvPr>
        </p:nvSpPr>
        <p:spPr>
          <a:xfrm>
            <a:off x="671824" y="1882325"/>
            <a:ext cx="5880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C787A95A-EA40-01FD-6030-927ED1F41B4B}"/>
              </a:ext>
            </a:extLst>
          </p:cNvPr>
          <p:cNvSpPr>
            <a:spLocks noGrp="1"/>
          </p:cNvSpPr>
          <p:nvPr>
            <p:ph type="title"/>
          </p:nvPr>
        </p:nvSpPr>
        <p:spPr>
          <a:xfrm>
            <a:off x="445558" y="0"/>
            <a:ext cx="10908242" cy="1069848"/>
          </a:xfrm>
          <a:prstGeom prst="rect">
            <a:avLst/>
          </a:prstGeom>
        </p:spPr>
        <p:txBody>
          <a:bodyPr vert="horz" lIns="91440" tIns="45720" rIns="91440" bIns="45720" rtlCol="0" anchor="ctr">
            <a:noAutofit/>
          </a:bodyPr>
          <a:lstStyle/>
          <a:p>
            <a:r>
              <a:rPr lang="en-US"/>
              <a:t>Click to edit Master title style</a:t>
            </a:r>
          </a:p>
        </p:txBody>
      </p:sp>
      <p:sp>
        <p:nvSpPr>
          <p:cNvPr id="5" name="Text Placeholder 4">
            <a:extLst>
              <a:ext uri="{FF2B5EF4-FFF2-40B4-BE49-F238E27FC236}">
                <a16:creationId xmlns:a16="http://schemas.microsoft.com/office/drawing/2014/main" id="{1651C8C7-29BA-9B40-65DD-F7E7BA4E1E12}"/>
              </a:ext>
            </a:extLst>
          </p:cNvPr>
          <p:cNvSpPr>
            <a:spLocks noGrp="1"/>
          </p:cNvSpPr>
          <p:nvPr>
            <p:ph type="body" sz="quarter" idx="14"/>
          </p:nvPr>
        </p:nvSpPr>
        <p:spPr>
          <a:xfrm>
            <a:off x="7233662" y="4482320"/>
            <a:ext cx="4038600" cy="773112"/>
          </a:xfrm>
        </p:spPr>
        <p:txBody>
          <a:bodyPr>
            <a:noAutofit/>
          </a:bodyPr>
          <a:lstStyle>
            <a:lvl1pPr algn="ctr">
              <a:buNone/>
              <a:defRPr/>
            </a:lvl1pPr>
          </a:lstStyle>
          <a:p>
            <a:pPr lvl="0"/>
            <a:r>
              <a:rPr lang="en-US"/>
              <a:t>Click to edit Master text styles</a:t>
            </a:r>
          </a:p>
        </p:txBody>
      </p:sp>
    </p:spTree>
    <p:extLst>
      <p:ext uri="{BB962C8B-B14F-4D97-AF65-F5344CB8AC3E}">
        <p14:creationId xmlns:p14="http://schemas.microsoft.com/office/powerpoint/2010/main" val="684351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ide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8A56E86-B7A5-71F3-D2C3-F286F198E856}"/>
              </a:ext>
              <a:ext uri="{C183D7F6-B498-43B3-948B-1728B52AA6E4}">
                <adec:decorative xmlns:adec="http://schemas.microsoft.com/office/drawing/2017/decorative" val="1"/>
              </a:ext>
            </a:extLst>
          </p:cNvPr>
          <p:cNvCxnSpPr>
            <a:cxnSpLocks/>
          </p:cNvCxnSpPr>
          <p:nvPr/>
        </p:nvCxnSpPr>
        <p:spPr>
          <a:xfrm>
            <a:off x="4800600" y="457200"/>
            <a:ext cx="0" cy="49291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E75BF5D-665A-BB06-1DC0-9C7B9F6A6601}"/>
              </a:ext>
            </a:extLst>
          </p:cNvPr>
          <p:cNvSpPr>
            <a:spLocks noGrp="1"/>
          </p:cNvSpPr>
          <p:nvPr>
            <p:ph type="body" sz="quarter" idx="11"/>
          </p:nvPr>
        </p:nvSpPr>
        <p:spPr>
          <a:xfrm>
            <a:off x="5014913" y="457200"/>
            <a:ext cx="6850062" cy="4929187"/>
          </a:xfrm>
        </p:spPr>
        <p:txBody>
          <a:bodyPr anchor="ctr">
            <a:noAutofit/>
          </a:bodyPr>
          <a:lstStyle>
            <a:lvl1pPr>
              <a:defRPr sz="2200"/>
            </a:lvl1pPr>
            <a:lvl2pPr>
              <a:defRPr sz="2000"/>
            </a:lvl2pPr>
            <a:lvl3pPr>
              <a:buFont typeface="Wingdings" pitchFamily="2" charset="2"/>
              <a:buChar char="ü"/>
              <a:defRPr sz="1800"/>
            </a:lvl3pPr>
            <a:lvl4pPr>
              <a:defRPr sz="3600"/>
            </a:lvl4pPr>
            <a:lvl5pPr>
              <a:defRPr sz="3600"/>
            </a:lvl5pPr>
          </a:lstStyle>
          <a:p>
            <a:pPr lvl="0"/>
            <a:r>
              <a:rPr lang="en-US"/>
              <a:t>Click to edit Master text styles</a:t>
            </a:r>
          </a:p>
          <a:p>
            <a:pPr lvl="1"/>
            <a:r>
              <a:rPr lang="en-US"/>
              <a:t>Second level</a:t>
            </a:r>
          </a:p>
          <a:p>
            <a:pPr lvl="2"/>
            <a:r>
              <a:rPr lang="en-US"/>
              <a:t>Third level</a:t>
            </a:r>
          </a:p>
        </p:txBody>
      </p:sp>
      <p:sp>
        <p:nvSpPr>
          <p:cNvPr id="5" name="Title 4">
            <a:extLst>
              <a:ext uri="{FF2B5EF4-FFF2-40B4-BE49-F238E27FC236}">
                <a16:creationId xmlns:a16="http://schemas.microsoft.com/office/drawing/2014/main" id="{C1673EED-F5F2-93B0-D1A5-9352DFDCF2F1}"/>
              </a:ext>
            </a:extLst>
          </p:cNvPr>
          <p:cNvSpPr>
            <a:spLocks noGrp="1"/>
          </p:cNvSpPr>
          <p:nvPr>
            <p:ph type="title"/>
          </p:nvPr>
        </p:nvSpPr>
        <p:spPr>
          <a:xfrm>
            <a:off x="327025" y="457200"/>
            <a:ext cx="4259261" cy="4929187"/>
          </a:xfrm>
        </p:spPr>
        <p:txBody>
          <a:bodyPr>
            <a:noAutofit/>
          </a:bodyPr>
          <a:lstStyle/>
          <a:p>
            <a:r>
              <a:rPr lang="en-US"/>
              <a:t>Click to edit Master title style</a:t>
            </a:r>
          </a:p>
        </p:txBody>
      </p:sp>
    </p:spTree>
    <p:extLst>
      <p:ext uri="{BB962C8B-B14F-4D97-AF65-F5344CB8AC3E}">
        <p14:creationId xmlns:p14="http://schemas.microsoft.com/office/powerpoint/2010/main" val="152710794"/>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802481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with orang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AAB99F-BFA0-C0EF-8DD7-02E18325B891}"/>
              </a:ext>
              <a:ext uri="{C183D7F6-B498-43B3-948B-1728B52AA6E4}">
                <adec:decorative xmlns:adec="http://schemas.microsoft.com/office/drawing/2017/decorative" val="1"/>
              </a:ext>
            </a:extLst>
          </p:cNvPr>
          <p:cNvSpPr/>
          <p:nvPr userDrawn="1"/>
        </p:nvSpPr>
        <p:spPr>
          <a:xfrm>
            <a:off x="0" y="1600200"/>
            <a:ext cx="9460379" cy="3845859"/>
          </a:xfrm>
          <a:prstGeom prst="rect">
            <a:avLst/>
          </a:prstGeom>
          <a:solidFill>
            <a:srgbClr val="CCD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985DBC3-001C-AC05-8BC7-6C9D3436C71E}"/>
              </a:ext>
              <a:ext uri="{C183D7F6-B498-43B3-948B-1728B52AA6E4}">
                <adec:decorative xmlns:adec="http://schemas.microsoft.com/office/drawing/2017/decorative" val="1"/>
              </a:ext>
            </a:extLst>
          </p:cNvPr>
          <p:cNvSpPr/>
          <p:nvPr userDrawn="1"/>
        </p:nvSpPr>
        <p:spPr>
          <a:xfrm>
            <a:off x="9650506" y="1600364"/>
            <a:ext cx="2541494" cy="3845859"/>
          </a:xfrm>
          <a:prstGeom prst="rect">
            <a:avLst/>
          </a:prstGeom>
          <a:solidFill>
            <a:srgbClr val="0A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69B1926-02D2-EFB9-E35C-E51BE514EAB2}"/>
              </a:ext>
            </a:extLst>
          </p:cNvPr>
          <p:cNvSpPr>
            <a:spLocks noGrp="1"/>
          </p:cNvSpPr>
          <p:nvPr>
            <p:ph idx="1"/>
          </p:nvPr>
        </p:nvSpPr>
        <p:spPr>
          <a:xfrm>
            <a:off x="536575" y="1897701"/>
            <a:ext cx="8634319" cy="3386434"/>
          </a:xfrm>
        </p:spPr>
        <p:txBody>
          <a:bodyPr/>
          <a:lstStyle>
            <a:lvl1pPr marL="0" indent="0">
              <a:buNone/>
              <a:defRPr/>
            </a:lvl1pPr>
          </a:lstStyle>
          <a:p>
            <a:pPr lvl="0"/>
            <a:r>
              <a:rPr lang="en-US"/>
              <a:t>Click to edit Master text styles</a:t>
            </a:r>
          </a:p>
          <a:p>
            <a:pPr lvl="1"/>
            <a:r>
              <a:rPr lang="en-US"/>
              <a:t>Second level</a:t>
            </a:r>
          </a:p>
        </p:txBody>
      </p:sp>
      <p:sp>
        <p:nvSpPr>
          <p:cNvPr id="8" name="Picture Placeholder 7">
            <a:extLst>
              <a:ext uri="{FF2B5EF4-FFF2-40B4-BE49-F238E27FC236}">
                <a16:creationId xmlns:a16="http://schemas.microsoft.com/office/drawing/2014/main" id="{4BF1FB7E-F81B-5217-5949-6BC860CFC6DC}"/>
              </a:ext>
            </a:extLst>
          </p:cNvPr>
          <p:cNvSpPr>
            <a:spLocks noGrp="1"/>
          </p:cNvSpPr>
          <p:nvPr>
            <p:ph type="pic" sz="quarter" idx="10"/>
          </p:nvPr>
        </p:nvSpPr>
        <p:spPr>
          <a:xfrm>
            <a:off x="9957173" y="1984048"/>
            <a:ext cx="2044700" cy="3078162"/>
          </a:xfrm>
        </p:spPr>
        <p:txBody>
          <a:bodyPr/>
          <a:lstStyle>
            <a:lvl1pPr>
              <a:buNone/>
              <a:defRPr/>
            </a:lvl1pPr>
          </a:lstStyle>
          <a:p>
            <a:r>
              <a:rPr lang="en-US"/>
              <a:t>Click icon to add picture</a:t>
            </a:r>
          </a:p>
        </p:txBody>
      </p:sp>
      <p:cxnSp>
        <p:nvCxnSpPr>
          <p:cNvPr id="9" name="Straight Connector 2" descr="&quot; &quot;">
            <a:extLst>
              <a:ext uri="{FF2B5EF4-FFF2-40B4-BE49-F238E27FC236}">
                <a16:creationId xmlns:a16="http://schemas.microsoft.com/office/drawing/2014/main" id="{59E83369-A09D-780B-795E-F50F2E665B5F}"/>
              </a:ext>
            </a:extLst>
          </p:cNvPr>
          <p:cNvCxnSpPr/>
          <p:nvPr userDrawn="1"/>
        </p:nvCxnSpPr>
        <p:spPr>
          <a:xfrm>
            <a:off x="-1588" y="1066799"/>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751A134-BB85-BBB1-0B22-5A7FD9A0BDB0}"/>
              </a:ext>
            </a:extLst>
          </p:cNvPr>
          <p:cNvSpPr>
            <a:spLocks noGrp="1"/>
          </p:cNvSpPr>
          <p:nvPr>
            <p:ph type="sldNum" sz="quarter" idx="11"/>
          </p:nvPr>
        </p:nvSpPr>
        <p:spPr/>
        <p:txBody>
          <a:bodyPr/>
          <a:lstStyle/>
          <a:p>
            <a:fld id="{AC38D48C-20BE-40D5-BBF2-392FF9026E6C}" type="slidenum">
              <a:rPr lang="en-US" smtClean="0"/>
              <a:pPr/>
              <a:t>‹#›</a:t>
            </a:fld>
            <a:endParaRPr lang="en-US"/>
          </a:p>
        </p:txBody>
      </p:sp>
      <p:sp>
        <p:nvSpPr>
          <p:cNvPr id="3" name="Title Placeholder 1">
            <a:extLst>
              <a:ext uri="{FF2B5EF4-FFF2-40B4-BE49-F238E27FC236}">
                <a16:creationId xmlns:a16="http://schemas.microsoft.com/office/drawing/2014/main" id="{10DE6612-09A4-78F6-2B25-3FFEB8F76222}"/>
              </a:ext>
            </a:extLst>
          </p:cNvPr>
          <p:cNvSpPr>
            <a:spLocks noGrp="1"/>
          </p:cNvSpPr>
          <p:nvPr>
            <p:ph type="title"/>
          </p:nvPr>
        </p:nvSpPr>
        <p:spPr>
          <a:xfrm>
            <a:off x="445558" y="0"/>
            <a:ext cx="10908242" cy="106984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43802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4" name="Title 1">
            <a:extLst>
              <a:ext uri="{FF2B5EF4-FFF2-40B4-BE49-F238E27FC236}">
                <a16:creationId xmlns:a16="http://schemas.microsoft.com/office/drawing/2014/main" id="{47CE38A7-5144-BB66-5FFF-3DAC2756EF40}"/>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583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4" name="Title 1">
            <a:extLst>
              <a:ext uri="{FF2B5EF4-FFF2-40B4-BE49-F238E27FC236}">
                <a16:creationId xmlns:a16="http://schemas.microsoft.com/office/drawing/2014/main" id="{6937A287-64A1-3A5A-4CEB-2A0890E3BE37}"/>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934363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3" name="Title 1">
            <a:extLst>
              <a:ext uri="{FF2B5EF4-FFF2-40B4-BE49-F238E27FC236}">
                <a16:creationId xmlns:a16="http://schemas.microsoft.com/office/drawing/2014/main" id="{C6B256D5-DEEF-5138-82C0-BEB7863C8C42}"/>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75237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4" name="Title 1">
            <a:extLst>
              <a:ext uri="{FF2B5EF4-FFF2-40B4-BE49-F238E27FC236}">
                <a16:creationId xmlns:a16="http://schemas.microsoft.com/office/drawing/2014/main" id="{203CC9CB-54AA-E682-25FA-E0FDB2BC1358}"/>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08603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4" name="Title 1">
            <a:extLst>
              <a:ext uri="{FF2B5EF4-FFF2-40B4-BE49-F238E27FC236}">
                <a16:creationId xmlns:a16="http://schemas.microsoft.com/office/drawing/2014/main" id="{6E3C5B1F-EEEA-349E-C111-8E112EBF4B54}"/>
              </a:ext>
            </a:extLst>
          </p:cNvPr>
          <p:cNvSpPr>
            <a:spLocks noGrp="1"/>
          </p:cNvSpPr>
          <p:nvPr>
            <p:ph type="title"/>
          </p:nvPr>
        </p:nvSpPr>
        <p:spPr>
          <a:xfrm>
            <a:off x="519953" y="1"/>
            <a:ext cx="10833847" cy="1066800"/>
          </a:xfrm>
        </p:spPr>
        <p:txBody>
          <a:bodyPr>
            <a:noAutofit/>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583700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userDrawn="1"/>
        </p:nvPicPr>
        <p:blipFill>
          <a:blip r:embed="rId49" cstate="screen">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5" title="Health Center Program Logo"/>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10457027" y="5980808"/>
            <a:ext cx="1427856" cy="415656"/>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a:p>
        </p:txBody>
      </p:sp>
    </p:spTree>
    <p:extLst>
      <p:ext uri="{BB962C8B-B14F-4D97-AF65-F5344CB8AC3E}">
        <p14:creationId xmlns:p14="http://schemas.microsoft.com/office/powerpoint/2010/main" val="18713486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68" r:id="rId3"/>
    <p:sldLayoutId id="2147483735" r:id="rId4"/>
    <p:sldLayoutId id="2147483762" r:id="rId5"/>
    <p:sldLayoutId id="2147483734" r:id="rId6"/>
    <p:sldLayoutId id="2147483767" r:id="rId7"/>
    <p:sldLayoutId id="2147483745" r:id="rId8"/>
    <p:sldLayoutId id="2147483769" r:id="rId9"/>
    <p:sldLayoutId id="2147483736" r:id="rId10"/>
    <p:sldLayoutId id="2147483746" r:id="rId11"/>
    <p:sldLayoutId id="2147483765" r:id="rId12"/>
    <p:sldLayoutId id="2147483749" r:id="rId13"/>
    <p:sldLayoutId id="2147483750" r:id="rId14"/>
    <p:sldLayoutId id="2147483759" r:id="rId15"/>
    <p:sldLayoutId id="2147483747" r:id="rId16"/>
    <p:sldLayoutId id="2147483758" r:id="rId17"/>
    <p:sldLayoutId id="2147483763" r:id="rId18"/>
    <p:sldLayoutId id="2147483785" r:id="rId19"/>
    <p:sldLayoutId id="2147483786" r:id="rId20"/>
    <p:sldLayoutId id="2147483766" r:id="rId21"/>
    <p:sldLayoutId id="2147483764" r:id="rId22"/>
    <p:sldLayoutId id="2147483753" r:id="rId23"/>
    <p:sldLayoutId id="2147483755" r:id="rId24"/>
    <p:sldLayoutId id="2147483756" r:id="rId25"/>
    <p:sldLayoutId id="2147483757" r:id="rId26"/>
    <p:sldLayoutId id="2147483744" r:id="rId27"/>
    <p:sldLayoutId id="2147483760" r:id="rId28"/>
    <p:sldLayoutId id="2147483751" r:id="rId29"/>
    <p:sldLayoutId id="2147483770" r:id="rId30"/>
    <p:sldLayoutId id="2147483748" r:id="rId31"/>
    <p:sldLayoutId id="2147483752" r:id="rId32"/>
    <p:sldLayoutId id="2147483754" r:id="rId33"/>
    <p:sldLayoutId id="2147483737" r:id="rId34"/>
    <p:sldLayoutId id="2147483738" r:id="rId35"/>
    <p:sldLayoutId id="2147483739" r:id="rId36"/>
    <p:sldLayoutId id="2147483740" r:id="rId37"/>
    <p:sldLayoutId id="2147483741" r:id="rId38"/>
    <p:sldLayoutId id="2147483742" r:id="rId39"/>
    <p:sldLayoutId id="2147483743" r:id="rId40"/>
    <p:sldLayoutId id="2147483776" r:id="rId41"/>
    <p:sldLayoutId id="2147483780" r:id="rId42"/>
    <p:sldLayoutId id="2147483783" r:id="rId43"/>
    <p:sldLayoutId id="2147483782" r:id="rId44"/>
    <p:sldLayoutId id="2147483777" r:id="rId45"/>
    <p:sldLayoutId id="2147483784" r:id="rId46"/>
    <p:sldLayoutId id="2147483787" r:id="rId47"/>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cid:80a31c54-d1a6-4d78-a100-4681901b8b26@namprd20.prod.outlook.com" TargetMode="Externa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hyperlink" Target="https://www.surveymonkey.com/r/OralHealthWebina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8.jpe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public.govdelivery.com/accounts/USHHSHRSA/subscriber/new?qsp=HRSA-subscribe" TargetMode="External"/><Relationship Id="rId11" Type="http://schemas.openxmlformats.org/officeDocument/2006/relationships/image" Target="../media/image63.png"/><Relationship Id="rId5" Type="http://schemas.openxmlformats.org/officeDocument/2006/relationships/hyperlink" Target="https://hrsa.my.site.com/support/s/" TargetMode="External"/><Relationship Id="rId10" Type="http://schemas.openxmlformats.org/officeDocument/2006/relationships/image" Target="../media/image62.svg"/><Relationship Id="rId4" Type="http://schemas.openxmlformats.org/officeDocument/2006/relationships/hyperlink" Target="https://bphc.hrsa.gov/" TargetMode="External"/><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hyperlink" Target="https://www.linkedin.com/company/us-government-department-of-health-&amp;-human-services-hrsa/" TargetMode="External"/><Relationship Id="rId3" Type="http://schemas.openxmlformats.org/officeDocument/2006/relationships/hyperlink" Target="http://www.hrsa.gov/" TargetMode="External"/><Relationship Id="rId7" Type="http://schemas.openxmlformats.org/officeDocument/2006/relationships/image" Target="../media/image66.png"/><Relationship Id="rId12"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hyperlink" Target="https://www.instagram.com/hrsagov/"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youtube.com/user/HRSAtube" TargetMode="External"/><Relationship Id="rId4" Type="http://schemas.openxmlformats.org/officeDocument/2006/relationships/hyperlink" Target="https://facebook.com/HRSAgov/" TargetMode="External"/><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hyperlink" Target="https://www.hrsa.gov/sites/default/files/hrsa/oral-health/integration-oral-health.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data.hrsa.gov/topics/healthcenters/uds/overview/national" TargetMode="External"/><Relationship Id="rId4" Type="http://schemas.openxmlformats.org/officeDocument/2006/relationships/hyperlink" Target="https://bphc.hrsa.gov/sites/default/files/bphc/data-reporting/2024-uds-manua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828800"/>
            <a:ext cx="11811000" cy="1508760"/>
          </a:xfrm>
        </p:spPr>
        <p:txBody>
          <a:bodyPr lIns="914400" rIns="914400" anchor="t" anchorCtr="0">
            <a:noAutofit/>
          </a:bodyPr>
          <a:lstStyle/>
          <a:p>
            <a:pPr>
              <a:spcBef>
                <a:spcPts val="1800"/>
              </a:spcBef>
              <a:spcAft>
                <a:spcPts val="1200"/>
              </a:spcAft>
            </a:pPr>
            <a:r>
              <a:rPr lang="en-US" sz="4300"/>
              <a:t>Strategies for Integrating Oral and Mental Health</a:t>
            </a:r>
            <a:endParaRPr lang="en-US" sz="2500"/>
          </a:p>
        </p:txBody>
      </p:sp>
      <p:sp>
        <p:nvSpPr>
          <p:cNvPr id="3" name="Subtitle 2"/>
          <p:cNvSpPr>
            <a:spLocks noGrp="1"/>
          </p:cNvSpPr>
          <p:nvPr>
            <p:ph type="subTitle" idx="1"/>
          </p:nvPr>
        </p:nvSpPr>
        <p:spPr>
          <a:xfrm>
            <a:off x="190500" y="3200400"/>
            <a:ext cx="11810999" cy="2209800"/>
          </a:xfrm>
        </p:spPr>
        <p:txBody>
          <a:bodyPr vert="horz" lIns="457200" tIns="45720" rIns="457200" bIns="45720" rtlCol="0" anchor="t">
            <a:noAutofit/>
          </a:bodyPr>
          <a:lstStyle/>
          <a:p>
            <a:pPr lvl="0">
              <a:spcBef>
                <a:spcPts val="0"/>
              </a:spcBef>
              <a:spcAft>
                <a:spcPts val="1200"/>
              </a:spcAft>
            </a:pPr>
            <a:r>
              <a:rPr lang="en-US" sz="2700">
                <a:solidFill>
                  <a:srgbClr val="0F4D7B"/>
                </a:solidFill>
              </a:rPr>
              <a:t>Mental Health/Substance Use Disorder Integration Technical Assistance</a:t>
            </a:r>
            <a:endParaRPr lang="en-US" sz="2700" i="1">
              <a:solidFill>
                <a:srgbClr val="0F4D7B"/>
              </a:solidFill>
            </a:endParaRPr>
          </a:p>
          <a:p>
            <a:pPr lvl="0">
              <a:spcBef>
                <a:spcPts val="0"/>
              </a:spcBef>
              <a:spcAft>
                <a:spcPts val="1200"/>
              </a:spcAft>
            </a:pPr>
            <a:r>
              <a:rPr lang="en-US" sz="2500" b="0" i="1">
                <a:solidFill>
                  <a:srgbClr val="0F4D7B"/>
                </a:solidFill>
              </a:rPr>
              <a:t>January 21, 2026</a:t>
            </a:r>
          </a:p>
          <a:p>
            <a:pPr lvl="0">
              <a:spcBef>
                <a:spcPts val="0"/>
              </a:spcBef>
              <a:spcAft>
                <a:spcPts val="1200"/>
              </a:spcAft>
            </a:pPr>
            <a:r>
              <a:rPr lang="en-US" sz="2000"/>
              <a:t>Candace Owen, Rebecca Cornille, </a:t>
            </a:r>
            <a:r>
              <a:rPr lang="en-US" sz="2000" err="1"/>
              <a:t>Selynn</a:t>
            </a:r>
            <a:r>
              <a:rPr lang="en-US" sz="2000"/>
              <a:t> Edwards, Marielys Santiago Matos, </a:t>
            </a:r>
            <a:br>
              <a:rPr lang="en-US" sz="2000"/>
            </a:br>
            <a:r>
              <a:rPr lang="en-US" sz="2000" err="1"/>
              <a:t>Migdala</a:t>
            </a:r>
            <a:r>
              <a:rPr lang="en-US" sz="2000"/>
              <a:t> Perez Rivera, and Laury Rios</a:t>
            </a:r>
          </a:p>
          <a:p>
            <a:pPr lvl="0">
              <a:spcBef>
                <a:spcPts val="0"/>
              </a:spcBef>
              <a:spcAft>
                <a:spcPts val="1200"/>
              </a:spcAft>
            </a:pPr>
            <a:r>
              <a:rPr lang="en-US" sz="2000">
                <a:solidFill>
                  <a:srgbClr val="0F4D7B"/>
                </a:solidFill>
              </a:rPr>
              <a:t>Health Resources and Services Administration (HRSA), Bureau of Primary Health Care (BPHC)</a:t>
            </a:r>
            <a:endParaRPr lang="en-US" sz="1200" b="0">
              <a:solidFill>
                <a:srgbClr val="0F4D7B"/>
              </a:solidFill>
            </a:endParaRPr>
          </a:p>
        </p:txBody>
      </p:sp>
    </p:spTree>
    <p:extLst>
      <p:ext uri="{BB962C8B-B14F-4D97-AF65-F5344CB8AC3E}">
        <p14:creationId xmlns:p14="http://schemas.microsoft.com/office/powerpoint/2010/main" val="411517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7C12E8-5762-9CB9-7987-E6B2C4332545}"/>
              </a:ext>
            </a:extLst>
          </p:cNvPr>
          <p:cNvSpPr>
            <a:spLocks noGrp="1"/>
          </p:cNvSpPr>
          <p:nvPr>
            <p:ph type="title"/>
          </p:nvPr>
        </p:nvSpPr>
        <p:spPr>
          <a:xfrm>
            <a:off x="838200" y="1"/>
            <a:ext cx="10515600" cy="1066800"/>
          </a:xfrm>
        </p:spPr>
        <p:txBody>
          <a:bodyPr/>
          <a:lstStyle/>
          <a:p>
            <a:r>
              <a:rPr lang="en-US"/>
              <a:t>Integrated Care Framework</a:t>
            </a:r>
          </a:p>
        </p:txBody>
      </p:sp>
      <p:sp>
        <p:nvSpPr>
          <p:cNvPr id="2" name="Content Placeholder 1">
            <a:extLst>
              <a:ext uri="{FF2B5EF4-FFF2-40B4-BE49-F238E27FC236}">
                <a16:creationId xmlns:a16="http://schemas.microsoft.com/office/drawing/2014/main" id="{46BB3625-A95C-D19F-E655-307CBCBA934D}"/>
              </a:ext>
            </a:extLst>
          </p:cNvPr>
          <p:cNvSpPr>
            <a:spLocks noGrp="1"/>
          </p:cNvSpPr>
          <p:nvPr>
            <p:ph idx="1"/>
          </p:nvPr>
        </p:nvSpPr>
        <p:spPr>
          <a:xfrm>
            <a:off x="4707419" y="2129856"/>
            <a:ext cx="1970968" cy="3669281"/>
          </a:xfrm>
        </p:spPr>
        <p:txBody>
          <a:bodyPr>
            <a:normAutofit/>
          </a:bodyPr>
          <a:lstStyle/>
          <a:p>
            <a:pPr marL="0" marR="0" lvl="0" indent="0" algn="l" defTabSz="914400" rtl="0" eaLnBrk="1" fontAlgn="auto" latinLnBrk="0" hangingPunct="1">
              <a:lnSpc>
                <a:spcPct val="100000"/>
              </a:lnSpc>
              <a:spcBef>
                <a:spcPts val="528"/>
              </a:spcBef>
              <a:spcAft>
                <a:spcPts val="0"/>
              </a:spcAft>
              <a:buClr>
                <a:srgbClr val="0F4D7B"/>
              </a:buClr>
              <a:buSzPct val="125000"/>
              <a:buFont typeface="Arial" panose="020B0604020202020204" pitchFamily="34" charset="0"/>
              <a:buNone/>
              <a:tabLst/>
              <a:defRPr/>
            </a:pPr>
            <a:r>
              <a:rPr lang="en-US" sz="2200" kern="1200">
                <a:solidFill>
                  <a:srgbClr val="0F4D7B"/>
                </a:solidFill>
                <a:effectLst/>
                <a:latin typeface="+mn-lt"/>
                <a:ea typeface="+mn-ea"/>
                <a:cs typeface="+mn-cs"/>
              </a:rPr>
              <a:t>Mental Health</a:t>
            </a:r>
          </a:p>
          <a:p>
            <a:pPr marL="0" marR="0" lvl="0" indent="0" algn="l" defTabSz="914400" rtl="0" eaLnBrk="1" fontAlgn="auto" latinLnBrk="0" hangingPunct="1">
              <a:lnSpc>
                <a:spcPct val="100000"/>
              </a:lnSpc>
              <a:spcBef>
                <a:spcPts val="528"/>
              </a:spcBef>
              <a:spcAft>
                <a:spcPts val="0"/>
              </a:spcAft>
              <a:buClr>
                <a:srgbClr val="0F4D7B"/>
              </a:buClr>
              <a:buSzPct val="125000"/>
              <a:buFont typeface="Arial" panose="020B0604020202020204" pitchFamily="34" charset="0"/>
              <a:buNone/>
              <a:tabLst/>
              <a:defRPr/>
            </a:pPr>
            <a:r>
              <a:rPr lang="en-US" sz="2000"/>
              <a:t>Medical</a:t>
            </a:r>
          </a:p>
          <a:p>
            <a:pPr marL="0" indent="0">
              <a:buNone/>
            </a:pPr>
            <a:r>
              <a:rPr lang="en-US" sz="2000"/>
              <a:t>Care Navigation</a:t>
            </a:r>
          </a:p>
          <a:p>
            <a:pPr marL="0" indent="0">
              <a:buNone/>
            </a:pPr>
            <a:r>
              <a:rPr lang="en-US" sz="2000"/>
              <a:t>Vision</a:t>
            </a:r>
          </a:p>
          <a:p>
            <a:pPr marL="0" indent="0">
              <a:buNone/>
            </a:pPr>
            <a:r>
              <a:rPr lang="en-US" sz="2000"/>
              <a:t>Pharmacy</a:t>
            </a:r>
          </a:p>
          <a:p>
            <a:pPr marL="0" indent="0">
              <a:buNone/>
            </a:pPr>
            <a:r>
              <a:rPr lang="en-US" sz="2000"/>
              <a:t>Dental</a:t>
            </a:r>
          </a:p>
        </p:txBody>
      </p:sp>
      <p:grpSp>
        <p:nvGrpSpPr>
          <p:cNvPr id="6" name="Group 5" descr="A diagram of a family surrounded by circles labeled: Mental Health, Medical, Care Navigation, Vision, Pharmacy, Dental">
            <a:extLst>
              <a:ext uri="{FF2B5EF4-FFF2-40B4-BE49-F238E27FC236}">
                <a16:creationId xmlns:a16="http://schemas.microsoft.com/office/drawing/2014/main" id="{F422464C-D221-4D2E-FDA5-1D7F6971E770}"/>
              </a:ext>
            </a:extLst>
          </p:cNvPr>
          <p:cNvGrpSpPr/>
          <p:nvPr/>
        </p:nvGrpSpPr>
        <p:grpSpPr>
          <a:xfrm>
            <a:off x="2590800" y="1469571"/>
            <a:ext cx="6646380" cy="4751615"/>
            <a:chOff x="2590800" y="1469571"/>
            <a:chExt cx="6646380" cy="4751615"/>
          </a:xfrm>
        </p:grpSpPr>
        <p:pic>
          <p:nvPicPr>
            <p:cNvPr id="4" name="Picture 3" descr="A diagram of a family surrounded by circles labeled: Mental Health, Medical, Care Navigation, Vision, Pharmacy, Dental">
              <a:extLst>
                <a:ext uri="{FF2B5EF4-FFF2-40B4-BE49-F238E27FC236}">
                  <a16:creationId xmlns:a16="http://schemas.microsoft.com/office/drawing/2014/main" id="{E063F7F5-2A4D-64C7-75E6-C8E324199D16}"/>
                </a:ext>
              </a:extLst>
            </p:cNvPr>
            <p:cNvPicPr>
              <a:picLocks noChangeAspect="1"/>
            </p:cNvPicPr>
            <p:nvPr/>
          </p:nvPicPr>
          <p:blipFill rotWithShape="1">
            <a:blip r:embed="rId3">
              <a:extLst>
                <a:ext uri="{28A0092B-C50C-407E-A947-70E740481C1C}">
                  <a14:useLocalDpi xmlns:a14="http://schemas.microsoft.com/office/drawing/2010/main" val="0"/>
                </a:ext>
              </a:extLst>
            </a:blip>
            <a:srcRect t="7303" b="7334"/>
            <a:stretch>
              <a:fillRect/>
            </a:stretch>
          </p:blipFill>
          <p:spPr>
            <a:xfrm>
              <a:off x="2590800" y="1469571"/>
              <a:ext cx="6646380" cy="4751615"/>
            </a:xfrm>
            <a:prstGeom prst="rect">
              <a:avLst/>
            </a:prstGeom>
            <a:solidFill>
              <a:schemeClr val="bg1"/>
            </a:solidFill>
          </p:spPr>
        </p:pic>
        <p:sp>
          <p:nvSpPr>
            <p:cNvPr id="5" name="TextBox 4">
              <a:extLst>
                <a:ext uri="{FF2B5EF4-FFF2-40B4-BE49-F238E27FC236}">
                  <a16:creationId xmlns:a16="http://schemas.microsoft.com/office/drawing/2014/main" id="{85DD9B8E-3897-02DA-95FC-DC945CCBDBE4}"/>
                </a:ext>
              </a:extLst>
            </p:cNvPr>
            <p:cNvSpPr txBox="1"/>
            <p:nvPr/>
          </p:nvSpPr>
          <p:spPr>
            <a:xfrm>
              <a:off x="4361595" y="1858794"/>
              <a:ext cx="953942" cy="492443"/>
            </a:xfrm>
            <a:prstGeom prst="rect">
              <a:avLst/>
            </a:prstGeom>
            <a:solidFill>
              <a:srgbClr val="C3D1E6"/>
            </a:solidFill>
          </p:spPr>
          <p:txBody>
            <a:bodyPr wrap="square" rtlCol="0">
              <a:spAutoFit/>
            </a:bodyPr>
            <a:lstStyle/>
            <a:p>
              <a:pPr algn="ctr"/>
              <a:r>
                <a:rPr lang="en-US" sz="1300" b="1">
                  <a:latin typeface="Arial" panose="020B0604020202020204" pitchFamily="34" charset="0"/>
                  <a:cs typeface="Arial" panose="020B0604020202020204" pitchFamily="34" charset="0"/>
                </a:rPr>
                <a:t>Mental Health</a:t>
              </a:r>
            </a:p>
          </p:txBody>
        </p:sp>
      </p:grpSp>
      <p:sp>
        <p:nvSpPr>
          <p:cNvPr id="11" name="Slide Number Placeholder 3">
            <a:extLst>
              <a:ext uri="{FF2B5EF4-FFF2-40B4-BE49-F238E27FC236}">
                <a16:creationId xmlns:a16="http://schemas.microsoft.com/office/drawing/2014/main" id="{DC25A1CE-4948-3EDA-18C6-DF6CBBB07282}"/>
              </a:ext>
            </a:extLst>
          </p:cNvPr>
          <p:cNvSpPr>
            <a:spLocks noGrp="1"/>
          </p:cNvSpPr>
          <p:nvPr>
            <p:ph type="sldNum" sz="quarter" idx="12"/>
          </p:nvPr>
        </p:nvSpPr>
        <p:spPr/>
        <p:txBody>
          <a:bodyPr/>
          <a:lstStyle/>
          <a:p>
            <a:pPr>
              <a:spcAft>
                <a:spcPts val="600"/>
              </a:spcAft>
            </a:pPr>
            <a:fld id="{F9ECA865-404D-4A57-9AC1-FD3038CC100D}" type="slidenum">
              <a:rPr lang="en-US" smtClean="0"/>
              <a:pPr>
                <a:spcAft>
                  <a:spcPts val="600"/>
                </a:spcAft>
              </a:pPr>
              <a:t>10</a:t>
            </a:fld>
            <a:endParaRPr lang="en-US"/>
          </a:p>
        </p:txBody>
      </p:sp>
    </p:spTree>
    <p:extLst>
      <p:ext uri="{BB962C8B-B14F-4D97-AF65-F5344CB8AC3E}">
        <p14:creationId xmlns:p14="http://schemas.microsoft.com/office/powerpoint/2010/main" val="19793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EA1484-2D19-3A4C-AAC9-F96CD6A14489}"/>
              </a:ext>
            </a:extLst>
          </p:cNvPr>
          <p:cNvSpPr>
            <a:spLocks noGrp="1"/>
          </p:cNvSpPr>
          <p:nvPr>
            <p:ph type="title"/>
          </p:nvPr>
        </p:nvSpPr>
        <p:spPr>
          <a:xfrm>
            <a:off x="838200" y="1"/>
            <a:ext cx="10515600" cy="1066800"/>
          </a:xfrm>
        </p:spPr>
        <p:txBody>
          <a:bodyPr anchor="ctr">
            <a:normAutofit fontScale="90000"/>
          </a:bodyPr>
          <a:lstStyle/>
          <a:p>
            <a:r>
              <a:rPr lang="en-US"/>
              <a:t>National Health Center Program Uniform Data System (UDS) Measure</a:t>
            </a:r>
          </a:p>
        </p:txBody>
      </p:sp>
      <p:sp>
        <p:nvSpPr>
          <p:cNvPr id="7" name="Content Placeholder 6">
            <a:extLst>
              <a:ext uri="{FF2B5EF4-FFF2-40B4-BE49-F238E27FC236}">
                <a16:creationId xmlns:a16="http://schemas.microsoft.com/office/drawing/2014/main" id="{5FD22E3A-F13C-CE44-B955-F8843C2A2938}"/>
              </a:ext>
            </a:extLst>
          </p:cNvPr>
          <p:cNvSpPr>
            <a:spLocks noGrp="1"/>
          </p:cNvSpPr>
          <p:nvPr>
            <p:ph sz="half" idx="2"/>
          </p:nvPr>
        </p:nvSpPr>
        <p:spPr>
          <a:xfrm>
            <a:off x="1" y="1808480"/>
            <a:ext cx="7033652" cy="3474720"/>
          </a:xfrm>
          <a:solidFill>
            <a:srgbClr val="CCDDF1"/>
          </a:solidFill>
          <a:ln>
            <a:noFill/>
          </a:ln>
        </p:spPr>
        <p:txBody>
          <a:bodyPr lIns="457200" rIns="548640" anchor="ctr" anchorCtr="0">
            <a:noAutofit/>
          </a:bodyPr>
          <a:lstStyle/>
          <a:p>
            <a:pPr marL="0" indent="0">
              <a:buNone/>
            </a:pPr>
            <a:r>
              <a:rPr lang="en-US"/>
              <a:t>Percentage of patients 12 years of age and older who were (1) screened for depression with a standardized tool and, if screening was positive, (2) had a follow-up plan documented.</a:t>
            </a:r>
          </a:p>
        </p:txBody>
      </p:sp>
      <p:pic>
        <p:nvPicPr>
          <p:cNvPr id="4" name="Picture 3" descr="A person writing on a clipboard interviewing an adolescent child">
            <a:extLst>
              <a:ext uri="{FF2B5EF4-FFF2-40B4-BE49-F238E27FC236}">
                <a16:creationId xmlns:a16="http://schemas.microsoft.com/office/drawing/2014/main" id="{9EDC5AC8-2451-161D-AC04-E6B588F19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653" y="1808479"/>
            <a:ext cx="5158346" cy="3474719"/>
          </a:xfrm>
          <a:prstGeom prst="rect">
            <a:avLst/>
          </a:prstGeom>
        </p:spPr>
      </p:pic>
      <p:sp>
        <p:nvSpPr>
          <p:cNvPr id="14" name="Slide Number Placeholder 5">
            <a:extLst>
              <a:ext uri="{FF2B5EF4-FFF2-40B4-BE49-F238E27FC236}">
                <a16:creationId xmlns:a16="http://schemas.microsoft.com/office/drawing/2014/main" id="{F18CA6D1-C08C-2B28-4A03-FAD1196FDB59}"/>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11</a:t>
            </a:fld>
            <a:endParaRPr lang="en-US"/>
          </a:p>
        </p:txBody>
      </p:sp>
    </p:spTree>
    <p:extLst>
      <p:ext uri="{BB962C8B-B14F-4D97-AF65-F5344CB8AC3E}">
        <p14:creationId xmlns:p14="http://schemas.microsoft.com/office/powerpoint/2010/main" val="195207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itle 5">
            <a:extLst>
              <a:ext uri="{FF2B5EF4-FFF2-40B4-BE49-F238E27FC236}">
                <a16:creationId xmlns:a16="http://schemas.microsoft.com/office/drawing/2014/main" id="{1FA0CEE5-C672-58E4-351B-1A6889B2BB1A}"/>
              </a:ext>
            </a:extLst>
          </p:cNvPr>
          <p:cNvSpPr>
            <a:spLocks noGrp="1"/>
          </p:cNvSpPr>
          <p:nvPr>
            <p:ph type="title"/>
          </p:nvPr>
        </p:nvSpPr>
        <p:spPr>
          <a:xfrm>
            <a:off x="838200" y="1"/>
            <a:ext cx="10515600" cy="1066800"/>
          </a:xfrm>
        </p:spPr>
        <p:txBody>
          <a:bodyPr anchor="ctr">
            <a:normAutofit/>
          </a:bodyPr>
          <a:lstStyle/>
          <a:p>
            <a:r>
              <a:rPr lang="en-US"/>
              <a:t>UDS Depression Screening Measure: 2019 – 2024 </a:t>
            </a:r>
          </a:p>
        </p:txBody>
      </p:sp>
      <p:graphicFrame>
        <p:nvGraphicFramePr>
          <p:cNvPr id="298" name="Google Shape;298;p19" descr="Line graph with the data points: 2019 is 71.6%, 2020 is 64.21%, 2021 is 67.42%, 2022 is 70.02%, 2023 is 71.60%, and 2024 is 73.70%"/>
          <p:cNvGraphicFramePr/>
          <p:nvPr>
            <p:extLst>
              <p:ext uri="{D42A27DB-BD31-4B8C-83A1-F6EECF244321}">
                <p14:modId xmlns:p14="http://schemas.microsoft.com/office/powerpoint/2010/main" val="2785472669"/>
              </p:ext>
            </p:extLst>
          </p:nvPr>
        </p:nvGraphicFramePr>
        <p:xfrm>
          <a:off x="838200" y="1219199"/>
          <a:ext cx="10515600" cy="472439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9B03B1C6-7C77-141E-7650-D0DB2E51B5E6}"/>
              </a:ext>
            </a:extLst>
          </p:cNvPr>
          <p:cNvSpPr>
            <a:spLocks noGrp="1"/>
          </p:cNvSpPr>
          <p:nvPr>
            <p:ph idx="1"/>
          </p:nvPr>
        </p:nvSpPr>
        <p:spPr>
          <a:xfrm>
            <a:off x="838200" y="6095996"/>
            <a:ext cx="10515600" cy="160337"/>
          </a:xfrm>
        </p:spPr>
        <p:txBody>
          <a:bodyPr>
            <a:noAutofit/>
          </a:bodyPr>
          <a:lstStyle/>
          <a:p>
            <a:pPr marL="0" indent="0">
              <a:buNone/>
            </a:pP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sym typeface="Century Gothic"/>
              </a:rPr>
              <a:t>*Data Source: HRSA Uniform Data System</a:t>
            </a:r>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C6D7D6D3-71C3-9356-1C97-0C5190479164}"/>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135570-1047-ECD2-CAB7-55B9BC671110}"/>
              </a:ext>
            </a:extLst>
          </p:cNvPr>
          <p:cNvSpPr>
            <a:spLocks noGrp="1"/>
          </p:cNvSpPr>
          <p:nvPr>
            <p:ph type="title"/>
          </p:nvPr>
        </p:nvSpPr>
        <p:spPr>
          <a:xfrm>
            <a:off x="838200" y="1"/>
            <a:ext cx="10515600" cy="1066800"/>
          </a:xfrm>
        </p:spPr>
        <p:txBody>
          <a:bodyPr anchor="ctr">
            <a:normAutofit/>
          </a:bodyPr>
          <a:lstStyle/>
          <a:p>
            <a:r>
              <a:rPr lang="en-US"/>
              <a:t>Dental Support for UDS Depression Screening </a:t>
            </a:r>
          </a:p>
        </p:txBody>
      </p:sp>
      <p:sp>
        <p:nvSpPr>
          <p:cNvPr id="6" name="Content Placeholder 5">
            <a:extLst>
              <a:ext uri="{FF2B5EF4-FFF2-40B4-BE49-F238E27FC236}">
                <a16:creationId xmlns:a16="http://schemas.microsoft.com/office/drawing/2014/main" id="{70C9D547-4CB9-9D0F-BDB3-3F7CB8C87B7E}"/>
              </a:ext>
            </a:extLst>
          </p:cNvPr>
          <p:cNvSpPr>
            <a:spLocks noGrp="1"/>
          </p:cNvSpPr>
          <p:nvPr>
            <p:ph sz="half" idx="1"/>
          </p:nvPr>
        </p:nvSpPr>
        <p:spPr>
          <a:xfrm>
            <a:off x="2554877" y="2183483"/>
            <a:ext cx="2369976" cy="746449"/>
          </a:xfrm>
        </p:spPr>
        <p:txBody>
          <a:bodyPr anchor="ctr" anchorCtr="0">
            <a:noAutofit/>
          </a:bodyPr>
          <a:lstStyle/>
          <a:p>
            <a:pPr marL="0" indent="0" algn="ctr">
              <a:buNone/>
            </a:pPr>
            <a:r>
              <a:rPr lang="en-US" b="1">
                <a:solidFill>
                  <a:schemeClr val="accent1">
                    <a:lumMod val="75000"/>
                  </a:schemeClr>
                </a:solidFill>
              </a:rPr>
              <a:t>What if dental screens, too?</a:t>
            </a:r>
            <a:endParaRPr lang="en-US" altLang="en-US" b="1">
              <a:solidFill>
                <a:schemeClr val="accent1">
                  <a:lumMod val="75000"/>
                </a:schemeClr>
              </a:solidFill>
            </a:endParaRPr>
          </a:p>
        </p:txBody>
      </p:sp>
      <p:grpSp>
        <p:nvGrpSpPr>
          <p:cNvPr id="4" name="Group 3" descr="Thinking emoji with thought bubble">
            <a:extLst>
              <a:ext uri="{FF2B5EF4-FFF2-40B4-BE49-F238E27FC236}">
                <a16:creationId xmlns:a16="http://schemas.microsoft.com/office/drawing/2014/main" id="{E9EE3D45-FB1C-63E8-44ED-BE3A8C4DE3C6}"/>
              </a:ext>
            </a:extLst>
          </p:cNvPr>
          <p:cNvGrpSpPr/>
          <p:nvPr/>
        </p:nvGrpSpPr>
        <p:grpSpPr>
          <a:xfrm>
            <a:off x="971006" y="1398184"/>
            <a:ext cx="4557429" cy="4469217"/>
            <a:chOff x="1066800" y="1485332"/>
            <a:chExt cx="4557429" cy="4469217"/>
          </a:xfrm>
        </p:grpSpPr>
        <p:sp>
          <p:nvSpPr>
            <p:cNvPr id="7" name="Cloud Callout 6"/>
            <p:cNvSpPr/>
            <p:nvPr/>
          </p:nvSpPr>
          <p:spPr>
            <a:xfrm>
              <a:off x="2047090" y="1485332"/>
              <a:ext cx="3577139" cy="2317048"/>
            </a:xfrm>
            <a:prstGeom prst="cloudCallou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 Thinking Face emoji Meaning | Dictionary.com">
              <a:extLst>
                <a:ext uri="{FF2B5EF4-FFF2-40B4-BE49-F238E27FC236}">
                  <a16:creationId xmlns:a16="http://schemas.microsoft.com/office/drawing/2014/main" id="{BC352060-1C68-8614-9AB4-36CC462B0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802380"/>
              <a:ext cx="2152169" cy="215216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ontent Placeholder 13"/>
          <p:cNvSpPr>
            <a:spLocks noGrp="1"/>
          </p:cNvSpPr>
          <p:nvPr>
            <p:ph sz="half" idx="2"/>
          </p:nvPr>
        </p:nvSpPr>
        <p:spPr>
          <a:xfrm>
            <a:off x="6172200" y="1444752"/>
            <a:ext cx="6019800" cy="3612440"/>
          </a:xfrm>
          <a:solidFill>
            <a:schemeClr val="accent1">
              <a:lumMod val="75000"/>
            </a:schemeClr>
          </a:solidFill>
        </p:spPr>
        <p:txBody>
          <a:bodyPr lIns="548640" rIns="548640" anchor="ctr" anchorCtr="0">
            <a:noAutofit/>
          </a:bodyPr>
          <a:lstStyle/>
          <a:p>
            <a:pPr>
              <a:buClr>
                <a:schemeClr val="bg1"/>
              </a:buClr>
              <a:buFont typeface="Arial"/>
              <a:buChar char="•"/>
            </a:pPr>
            <a:r>
              <a:rPr lang="en-US">
                <a:solidFill>
                  <a:schemeClr val="bg1"/>
                </a:solidFill>
              </a:rPr>
              <a:t>Helps with UDS measure</a:t>
            </a:r>
          </a:p>
          <a:p>
            <a:pPr>
              <a:buClr>
                <a:schemeClr val="bg1"/>
              </a:buClr>
              <a:buFont typeface="Arial"/>
              <a:buChar char="•"/>
            </a:pPr>
            <a:r>
              <a:rPr lang="en-US">
                <a:solidFill>
                  <a:schemeClr val="bg1"/>
                </a:solidFill>
              </a:rPr>
              <a:t>Patient-directed care</a:t>
            </a:r>
          </a:p>
          <a:p>
            <a:pPr>
              <a:buClr>
                <a:schemeClr val="bg1"/>
              </a:buClr>
              <a:buFont typeface="Arial"/>
              <a:buChar char="•"/>
            </a:pPr>
            <a:r>
              <a:rPr lang="en-US">
                <a:solidFill>
                  <a:schemeClr val="bg1"/>
                </a:solidFill>
              </a:rPr>
              <a:t>Bilateral oral health and mental health impact</a:t>
            </a:r>
          </a:p>
        </p:txBody>
      </p:sp>
      <p:sp>
        <p:nvSpPr>
          <p:cNvPr id="5" name="Slide Number Placeholder 5">
            <a:extLst>
              <a:ext uri="{FF2B5EF4-FFF2-40B4-BE49-F238E27FC236}">
                <a16:creationId xmlns:a16="http://schemas.microsoft.com/office/drawing/2014/main" id="{206C6DC9-7199-98F2-D7E7-681CDE272F65}"/>
              </a:ext>
            </a:extLst>
          </p:cNvPr>
          <p:cNvSpPr>
            <a:spLocks noGrp="1"/>
          </p:cNvSpPr>
          <p:nvPr>
            <p:ph type="sldNum" sz="quarter" idx="12"/>
          </p:nvPr>
        </p:nvSpPr>
        <p:spPr/>
        <p:txBody>
          <a:bodyPr/>
          <a:lstStyle/>
          <a:p>
            <a:pPr>
              <a:spcAft>
                <a:spcPts val="600"/>
              </a:spcAft>
            </a:pPr>
            <a:fld id="{F9ECA865-404D-4A57-9AC1-FD3038CC100D}" type="slidenum">
              <a:rPr lang="en-US" smtClean="0"/>
              <a:pPr>
                <a:spcAft>
                  <a:spcPts val="600"/>
                </a:spcAft>
              </a:pPr>
              <a:t>13</a:t>
            </a:fld>
            <a:endParaRPr lang="en-US"/>
          </a:p>
        </p:txBody>
      </p:sp>
    </p:spTree>
    <p:extLst>
      <p:ext uri="{BB962C8B-B14F-4D97-AF65-F5344CB8AC3E}">
        <p14:creationId xmlns:p14="http://schemas.microsoft.com/office/powerpoint/2010/main" val="135295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E21A-DE4F-798E-4366-D286BEC3881C}"/>
              </a:ext>
            </a:extLst>
          </p:cNvPr>
          <p:cNvSpPr>
            <a:spLocks noGrp="1"/>
          </p:cNvSpPr>
          <p:nvPr>
            <p:ph type="title"/>
          </p:nvPr>
        </p:nvSpPr>
        <p:spPr>
          <a:xfrm>
            <a:off x="522514" y="1"/>
            <a:ext cx="10831286" cy="1066800"/>
          </a:xfrm>
        </p:spPr>
        <p:txBody>
          <a:bodyPr>
            <a:noAutofit/>
          </a:bodyPr>
          <a:lstStyle/>
          <a:p>
            <a:r>
              <a:rPr lang="en-US"/>
              <a:t>Systems-level Steps to Success</a:t>
            </a:r>
          </a:p>
        </p:txBody>
      </p:sp>
      <p:grpSp>
        <p:nvGrpSpPr>
          <p:cNvPr id="22" name="Group 21" descr="number one icon">
            <a:extLst>
              <a:ext uri="{FF2B5EF4-FFF2-40B4-BE49-F238E27FC236}">
                <a16:creationId xmlns:a16="http://schemas.microsoft.com/office/drawing/2014/main" id="{3D7C148D-78F9-C2BA-9185-CE09B23729DC}"/>
              </a:ext>
            </a:extLst>
          </p:cNvPr>
          <p:cNvGrpSpPr/>
          <p:nvPr/>
        </p:nvGrpSpPr>
        <p:grpSpPr>
          <a:xfrm>
            <a:off x="2120868" y="1534107"/>
            <a:ext cx="3965608" cy="697459"/>
            <a:chOff x="2820955" y="1534107"/>
            <a:chExt cx="3965608" cy="697459"/>
          </a:xfrm>
        </p:grpSpPr>
        <p:sp>
          <p:nvSpPr>
            <p:cNvPr id="17" name="Rectangle 16">
              <a:extLst>
                <a:ext uri="{FF2B5EF4-FFF2-40B4-BE49-F238E27FC236}">
                  <a16:creationId xmlns:a16="http://schemas.microsoft.com/office/drawing/2014/main" id="{072D8ADE-2DF0-6216-347C-5131AA46ED4A}"/>
                </a:ext>
              </a:extLst>
            </p:cNvPr>
            <p:cNvSpPr/>
            <p:nvPr/>
          </p:nvSpPr>
          <p:spPr>
            <a:xfrm>
              <a:off x="3293164" y="1545766"/>
              <a:ext cx="3493399" cy="685800"/>
            </a:xfrm>
            <a:prstGeom prst="rect">
              <a:avLst/>
            </a:prstGeom>
            <a:solidFill>
              <a:srgbClr val="E7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dge 1 with solid fill">
              <a:extLst>
                <a:ext uri="{FF2B5EF4-FFF2-40B4-BE49-F238E27FC236}">
                  <a16:creationId xmlns:a16="http://schemas.microsoft.com/office/drawing/2014/main" id="{EEEFF012-85CA-6DA9-4DC3-B23F732358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0955" y="1534107"/>
              <a:ext cx="695131" cy="695131"/>
            </a:xfrm>
            <a:prstGeom prst="rect">
              <a:avLst/>
            </a:prstGeom>
          </p:spPr>
        </p:pic>
      </p:grpSp>
      <p:grpSp>
        <p:nvGrpSpPr>
          <p:cNvPr id="23" name="Group 22" descr="number two icon">
            <a:extLst>
              <a:ext uri="{FF2B5EF4-FFF2-40B4-BE49-F238E27FC236}">
                <a16:creationId xmlns:a16="http://schemas.microsoft.com/office/drawing/2014/main" id="{160404B4-0181-A1DF-6E39-53DEBE8B7007}"/>
              </a:ext>
            </a:extLst>
          </p:cNvPr>
          <p:cNvGrpSpPr/>
          <p:nvPr/>
        </p:nvGrpSpPr>
        <p:grpSpPr>
          <a:xfrm>
            <a:off x="2120868" y="2442997"/>
            <a:ext cx="4651408" cy="695628"/>
            <a:chOff x="2820955" y="2447469"/>
            <a:chExt cx="4651408" cy="695628"/>
          </a:xfrm>
        </p:grpSpPr>
        <p:sp>
          <p:nvSpPr>
            <p:cNvPr id="18" name="Rectangle 17">
              <a:extLst>
                <a:ext uri="{FF2B5EF4-FFF2-40B4-BE49-F238E27FC236}">
                  <a16:creationId xmlns:a16="http://schemas.microsoft.com/office/drawing/2014/main" id="{0094EA24-B51C-56D5-3950-A82BBE11EC17}"/>
                </a:ext>
              </a:extLst>
            </p:cNvPr>
            <p:cNvSpPr/>
            <p:nvPr/>
          </p:nvSpPr>
          <p:spPr>
            <a:xfrm>
              <a:off x="3293164" y="2447469"/>
              <a:ext cx="4179199" cy="6858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dge with solid fill">
              <a:extLst>
                <a:ext uri="{FF2B5EF4-FFF2-40B4-BE49-F238E27FC236}">
                  <a16:creationId xmlns:a16="http://schemas.microsoft.com/office/drawing/2014/main" id="{05C49512-FC93-3A46-CD01-1BB77112238E}"/>
                </a:ext>
              </a:extLst>
            </p:cNvPr>
            <p:cNvPicPr>
              <a:picLocks noChangeAspect="1"/>
            </p:cNvPicPr>
            <p:nvPr/>
          </p:nvPicPr>
          <p:blipFill>
            <a:blip r:embed="rId4">
              <a:extLst>
                <a:ext uri="{96DAC541-7B7A-43D3-8B79-37D633B846F1}">
                  <asvg:svgBlip xmlns:asvg="http://schemas.microsoft.com/office/drawing/2016/SVG/main" r:embed="rId5"/>
                </a:ext>
              </a:extLst>
            </a:blip>
            <a:srcRect l="69" r="69"/>
            <a:stretch/>
          </p:blipFill>
          <p:spPr>
            <a:xfrm>
              <a:off x="2820955" y="2447966"/>
              <a:ext cx="694166" cy="695131"/>
            </a:xfrm>
            <a:prstGeom prst="rect">
              <a:avLst/>
            </a:prstGeom>
          </p:spPr>
        </p:pic>
      </p:grpSp>
      <p:grpSp>
        <p:nvGrpSpPr>
          <p:cNvPr id="24" name="Group 23" descr="number three icon">
            <a:extLst>
              <a:ext uri="{FF2B5EF4-FFF2-40B4-BE49-F238E27FC236}">
                <a16:creationId xmlns:a16="http://schemas.microsoft.com/office/drawing/2014/main" id="{35976346-DB1F-2386-7BF4-0333D690E892}"/>
              </a:ext>
            </a:extLst>
          </p:cNvPr>
          <p:cNvGrpSpPr/>
          <p:nvPr/>
        </p:nvGrpSpPr>
        <p:grpSpPr>
          <a:xfrm>
            <a:off x="2120868" y="3350056"/>
            <a:ext cx="5608671" cy="709377"/>
            <a:chOff x="2820955" y="3347580"/>
            <a:chExt cx="5608671" cy="709377"/>
          </a:xfrm>
        </p:grpSpPr>
        <p:sp>
          <p:nvSpPr>
            <p:cNvPr id="19" name="Rectangle 18">
              <a:extLst>
                <a:ext uri="{FF2B5EF4-FFF2-40B4-BE49-F238E27FC236}">
                  <a16:creationId xmlns:a16="http://schemas.microsoft.com/office/drawing/2014/main" id="{894874B6-B062-44D2-6A8E-434ECE1248AC}"/>
                </a:ext>
              </a:extLst>
            </p:cNvPr>
            <p:cNvSpPr/>
            <p:nvPr/>
          </p:nvSpPr>
          <p:spPr>
            <a:xfrm>
              <a:off x="3293164" y="3347580"/>
              <a:ext cx="5136462" cy="685800"/>
            </a:xfrm>
            <a:prstGeom prst="rect">
              <a:avLst/>
            </a:prstGeom>
            <a:solidFill>
              <a:srgbClr val="E7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dge 3 with solid fill">
              <a:extLst>
                <a:ext uri="{FF2B5EF4-FFF2-40B4-BE49-F238E27FC236}">
                  <a16:creationId xmlns:a16="http://schemas.microsoft.com/office/drawing/2014/main" id="{8C793860-E8E7-42B3-8010-4CEFA9BD39DB}"/>
                </a:ext>
              </a:extLst>
            </p:cNvPr>
            <p:cNvPicPr>
              <a:picLocks noChangeAspect="1"/>
            </p:cNvPicPr>
            <p:nvPr/>
          </p:nvPicPr>
          <p:blipFill>
            <a:blip r:embed="rId6">
              <a:extLst>
                <a:ext uri="{96DAC541-7B7A-43D3-8B79-37D633B846F1}">
                  <asvg:svgBlip xmlns:asvg="http://schemas.microsoft.com/office/drawing/2016/SVG/main" r:embed="rId7"/>
                </a:ext>
              </a:extLst>
            </a:blip>
            <a:srcRect l="104" r="104"/>
            <a:stretch/>
          </p:blipFill>
          <p:spPr>
            <a:xfrm>
              <a:off x="2820955" y="3361826"/>
              <a:ext cx="693681" cy="695131"/>
            </a:xfrm>
            <a:prstGeom prst="rect">
              <a:avLst/>
            </a:prstGeom>
          </p:spPr>
        </p:pic>
      </p:grpSp>
      <p:grpSp>
        <p:nvGrpSpPr>
          <p:cNvPr id="27" name="Group 26" descr="number four icon">
            <a:extLst>
              <a:ext uri="{FF2B5EF4-FFF2-40B4-BE49-F238E27FC236}">
                <a16:creationId xmlns:a16="http://schemas.microsoft.com/office/drawing/2014/main" id="{85E848A4-DD00-BBB5-C262-12E4448C8327}"/>
              </a:ext>
            </a:extLst>
          </p:cNvPr>
          <p:cNvGrpSpPr/>
          <p:nvPr/>
        </p:nvGrpSpPr>
        <p:grpSpPr>
          <a:xfrm>
            <a:off x="2120868" y="4270864"/>
            <a:ext cx="6550089" cy="707249"/>
            <a:chOff x="2820955" y="4263568"/>
            <a:chExt cx="6550089" cy="707249"/>
          </a:xfrm>
        </p:grpSpPr>
        <p:sp>
          <p:nvSpPr>
            <p:cNvPr id="20" name="Rectangle 19">
              <a:extLst>
                <a:ext uri="{FF2B5EF4-FFF2-40B4-BE49-F238E27FC236}">
                  <a16:creationId xmlns:a16="http://schemas.microsoft.com/office/drawing/2014/main" id="{719DD521-DE9C-8509-C97A-A23003149C7B}"/>
                </a:ext>
              </a:extLst>
            </p:cNvPr>
            <p:cNvSpPr/>
            <p:nvPr/>
          </p:nvSpPr>
          <p:spPr>
            <a:xfrm>
              <a:off x="3293163" y="4263568"/>
              <a:ext cx="6077881" cy="6858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Badge 4 with solid fill">
              <a:extLst>
                <a:ext uri="{FF2B5EF4-FFF2-40B4-BE49-F238E27FC236}">
                  <a16:creationId xmlns:a16="http://schemas.microsoft.com/office/drawing/2014/main" id="{D908DA57-F22F-D7A6-F48A-5586C109DA40}"/>
                </a:ext>
              </a:extLst>
            </p:cNvPr>
            <p:cNvPicPr>
              <a:picLocks noChangeAspect="1"/>
            </p:cNvPicPr>
            <p:nvPr/>
          </p:nvPicPr>
          <p:blipFill>
            <a:blip r:embed="rId8">
              <a:extLst>
                <a:ext uri="{96DAC541-7B7A-43D3-8B79-37D633B846F1}">
                  <asvg:svgBlip xmlns:asvg="http://schemas.microsoft.com/office/drawing/2016/SVG/main" r:embed="rId9"/>
                </a:ext>
              </a:extLst>
            </a:blip>
            <a:srcRect l="122" r="122"/>
            <a:stretch/>
          </p:blipFill>
          <p:spPr>
            <a:xfrm>
              <a:off x="2820955" y="4275686"/>
              <a:ext cx="693439" cy="695131"/>
            </a:xfrm>
            <a:prstGeom prst="rect">
              <a:avLst/>
            </a:prstGeom>
          </p:spPr>
        </p:pic>
      </p:grpSp>
      <p:grpSp>
        <p:nvGrpSpPr>
          <p:cNvPr id="26" name="Group 25" descr="number five icon">
            <a:extLst>
              <a:ext uri="{FF2B5EF4-FFF2-40B4-BE49-F238E27FC236}">
                <a16:creationId xmlns:a16="http://schemas.microsoft.com/office/drawing/2014/main" id="{8D1CEE98-C01F-01FE-8026-15C0A0AFAE20}"/>
              </a:ext>
            </a:extLst>
          </p:cNvPr>
          <p:cNvGrpSpPr/>
          <p:nvPr/>
        </p:nvGrpSpPr>
        <p:grpSpPr>
          <a:xfrm>
            <a:off x="2120868" y="5189545"/>
            <a:ext cx="7414183" cy="695131"/>
            <a:chOff x="2820955" y="5189545"/>
            <a:chExt cx="7414183" cy="695131"/>
          </a:xfrm>
        </p:grpSpPr>
        <p:sp>
          <p:nvSpPr>
            <p:cNvPr id="21" name="Rectangle 20">
              <a:extLst>
                <a:ext uri="{FF2B5EF4-FFF2-40B4-BE49-F238E27FC236}">
                  <a16:creationId xmlns:a16="http://schemas.microsoft.com/office/drawing/2014/main" id="{BDE6C6EE-9FCA-C84B-E1C9-0B0734245F74}"/>
                </a:ext>
              </a:extLst>
            </p:cNvPr>
            <p:cNvSpPr/>
            <p:nvPr/>
          </p:nvSpPr>
          <p:spPr>
            <a:xfrm>
              <a:off x="3293164" y="5192257"/>
              <a:ext cx="6941974" cy="685800"/>
            </a:xfrm>
            <a:prstGeom prst="rect">
              <a:avLst/>
            </a:prstGeom>
            <a:solidFill>
              <a:srgbClr val="E7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dge 5 with solid fill">
              <a:extLst>
                <a:ext uri="{FF2B5EF4-FFF2-40B4-BE49-F238E27FC236}">
                  <a16:creationId xmlns:a16="http://schemas.microsoft.com/office/drawing/2014/main" id="{E6B13926-A49D-909C-CA62-E6E540047F3B}"/>
                </a:ext>
              </a:extLst>
            </p:cNvPr>
            <p:cNvPicPr>
              <a:picLocks noChangeAspect="1"/>
            </p:cNvPicPr>
            <p:nvPr/>
          </p:nvPicPr>
          <p:blipFill>
            <a:blip r:embed="rId10">
              <a:extLst>
                <a:ext uri="{96DAC541-7B7A-43D3-8B79-37D633B846F1}">
                  <asvg:svgBlip xmlns:asvg="http://schemas.microsoft.com/office/drawing/2016/SVG/main" r:embed="rId11"/>
                </a:ext>
              </a:extLst>
            </a:blip>
            <a:srcRect l="130" r="130"/>
            <a:stretch/>
          </p:blipFill>
          <p:spPr>
            <a:xfrm>
              <a:off x="2820955" y="5189545"/>
              <a:ext cx="693322" cy="695131"/>
            </a:xfrm>
            <a:prstGeom prst="rect">
              <a:avLst/>
            </a:prstGeom>
          </p:spPr>
        </p:pic>
      </p:grpSp>
      <p:sp>
        <p:nvSpPr>
          <p:cNvPr id="3" name="Content Placeholder 2">
            <a:extLst>
              <a:ext uri="{FF2B5EF4-FFF2-40B4-BE49-F238E27FC236}">
                <a16:creationId xmlns:a16="http://schemas.microsoft.com/office/drawing/2014/main" id="{6AAD2A39-8649-3B4E-DB24-31836782FFAF}"/>
              </a:ext>
            </a:extLst>
          </p:cNvPr>
          <p:cNvSpPr>
            <a:spLocks noGrp="1"/>
          </p:cNvSpPr>
          <p:nvPr>
            <p:ph sz="half" idx="1"/>
          </p:nvPr>
        </p:nvSpPr>
        <p:spPr>
          <a:xfrm>
            <a:off x="3106805" y="1672770"/>
            <a:ext cx="6941974" cy="4186506"/>
          </a:xfrm>
        </p:spPr>
        <p:txBody>
          <a:bodyPr>
            <a:noAutofit/>
          </a:bodyPr>
          <a:lstStyle/>
          <a:p>
            <a:pPr marL="0" indent="0">
              <a:spcBef>
                <a:spcPts val="1500"/>
              </a:spcBef>
              <a:spcAft>
                <a:spcPts val="3000"/>
              </a:spcAft>
              <a:buNone/>
            </a:pPr>
            <a:r>
              <a:rPr lang="en-US"/>
              <a:t>Planning</a:t>
            </a:r>
          </a:p>
          <a:p>
            <a:pPr marL="0" indent="0">
              <a:spcBef>
                <a:spcPts val="1500"/>
              </a:spcBef>
              <a:spcAft>
                <a:spcPts val="3000"/>
              </a:spcAft>
              <a:buNone/>
            </a:pPr>
            <a:r>
              <a:rPr lang="en-US"/>
              <a:t>Training System</a:t>
            </a:r>
          </a:p>
          <a:p>
            <a:pPr marL="0" indent="0">
              <a:spcBef>
                <a:spcPts val="1500"/>
              </a:spcBef>
              <a:spcAft>
                <a:spcPts val="3000"/>
              </a:spcAft>
              <a:buNone/>
            </a:pPr>
            <a:r>
              <a:rPr lang="en-US"/>
              <a:t>Health Information Technology (IT)</a:t>
            </a:r>
          </a:p>
          <a:p>
            <a:pPr marL="0" indent="0">
              <a:spcBef>
                <a:spcPts val="1500"/>
              </a:spcBef>
              <a:spcAft>
                <a:spcPts val="3000"/>
              </a:spcAft>
              <a:buNone/>
            </a:pPr>
            <a:r>
              <a:rPr lang="en-US"/>
              <a:t>Clinical Care System</a:t>
            </a:r>
          </a:p>
          <a:p>
            <a:pPr marL="0" indent="0">
              <a:spcBef>
                <a:spcPts val="1500"/>
              </a:spcBef>
              <a:spcAft>
                <a:spcPts val="3000"/>
              </a:spcAft>
              <a:buNone/>
            </a:pPr>
            <a:r>
              <a:rPr lang="en-US"/>
              <a:t>Evaluation System</a:t>
            </a:r>
          </a:p>
        </p:txBody>
      </p:sp>
      <p:sp>
        <p:nvSpPr>
          <p:cNvPr id="10" name="Slide Number Placeholder 9">
            <a:extLst>
              <a:ext uri="{FF2B5EF4-FFF2-40B4-BE49-F238E27FC236}">
                <a16:creationId xmlns:a16="http://schemas.microsoft.com/office/drawing/2014/main" id="{B90AF339-08A8-4FEB-A115-56F354A06828}"/>
              </a:ext>
            </a:extLst>
          </p:cNvPr>
          <p:cNvSpPr>
            <a:spLocks noGrp="1"/>
          </p:cNvSpPr>
          <p:nvPr>
            <p:ph type="sldNum" sz="quarter" idx="12"/>
          </p:nvPr>
        </p:nvSpPr>
        <p:spPr/>
        <p:txBody>
          <a:bodyPr/>
          <a:lstStyle/>
          <a:p>
            <a:fld id="{F9ECA865-404D-4A57-9AC1-FD3038CC100D}" type="slidenum">
              <a:rPr lang="en-US" smtClean="0"/>
              <a:pPr/>
              <a:t>14</a:t>
            </a:fld>
            <a:endParaRPr lang="en-US"/>
          </a:p>
        </p:txBody>
      </p:sp>
    </p:spTree>
    <p:extLst>
      <p:ext uri="{BB962C8B-B14F-4D97-AF65-F5344CB8AC3E}">
        <p14:creationId xmlns:p14="http://schemas.microsoft.com/office/powerpoint/2010/main" val="36924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AE4CF3-BB1B-EDC6-2481-2B9456761F68}"/>
              </a:ext>
            </a:extLst>
          </p:cNvPr>
          <p:cNvSpPr>
            <a:spLocks noGrp="1"/>
          </p:cNvSpPr>
          <p:nvPr>
            <p:ph type="title"/>
          </p:nvPr>
        </p:nvSpPr>
        <p:spPr/>
        <p:txBody>
          <a:bodyPr/>
          <a:lstStyle/>
          <a:p>
            <a:r>
              <a:rPr lang="en-US" dirty="0"/>
              <a:t>1: Planning Readiness for Integration</a:t>
            </a:r>
          </a:p>
        </p:txBody>
      </p:sp>
      <p:sp>
        <p:nvSpPr>
          <p:cNvPr id="8" name="Rectangle 7" descr="Background highlight box">
            <a:extLst>
              <a:ext uri="{FF2B5EF4-FFF2-40B4-BE49-F238E27FC236}">
                <a16:creationId xmlns:a16="http://schemas.microsoft.com/office/drawing/2014/main" id="{D1C94263-8996-CF2B-4682-FDF834FC7B31}"/>
              </a:ext>
            </a:extLst>
          </p:cNvPr>
          <p:cNvSpPr/>
          <p:nvPr/>
        </p:nvSpPr>
        <p:spPr>
          <a:xfrm>
            <a:off x="0" y="1088573"/>
            <a:ext cx="12192000" cy="460784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6C12A53-0FB6-C493-4CC2-0DA9DB32ED74}"/>
              </a:ext>
            </a:extLst>
          </p:cNvPr>
          <p:cNvSpPr>
            <a:spLocks noGrp="1"/>
          </p:cNvSpPr>
          <p:nvPr>
            <p:ph sz="half" idx="1"/>
          </p:nvPr>
        </p:nvSpPr>
        <p:spPr>
          <a:xfrm>
            <a:off x="432817" y="1216010"/>
            <a:ext cx="3264540" cy="3740095"/>
          </a:xfrm>
        </p:spPr>
        <p:txBody>
          <a:bodyPr>
            <a:noAutofit/>
          </a:bodyPr>
          <a:lstStyle/>
          <a:p>
            <a:pPr marL="0" indent="0">
              <a:spcBef>
                <a:spcPts val="0"/>
              </a:spcBef>
              <a:buNone/>
            </a:pPr>
            <a:r>
              <a:rPr lang="en-US" b="1" dirty="0">
                <a:solidFill>
                  <a:schemeClr val="bg1"/>
                </a:solidFill>
                <a:highlight>
                  <a:srgbClr val="0F4D7B"/>
                </a:highlight>
              </a:rPr>
              <a:t>Leadership Buy-in</a:t>
            </a:r>
          </a:p>
          <a:p>
            <a:pPr marL="0" indent="0">
              <a:spcBef>
                <a:spcPts val="0"/>
              </a:spcBef>
              <a:spcAft>
                <a:spcPts val="1200"/>
              </a:spcAft>
              <a:buNone/>
            </a:pPr>
            <a:r>
              <a:rPr lang="en-US" sz="2000" dirty="0"/>
              <a:t>C-suite leadership/Board of Directors buy into and support integration. It is embedded in organizational environment.</a:t>
            </a:r>
          </a:p>
          <a:p>
            <a:pPr marL="0" indent="0">
              <a:spcBef>
                <a:spcPts val="0"/>
              </a:spcBef>
              <a:buNone/>
            </a:pPr>
            <a:r>
              <a:rPr lang="en-US" b="1" dirty="0">
                <a:solidFill>
                  <a:schemeClr val="bg1"/>
                </a:solidFill>
                <a:highlight>
                  <a:srgbClr val="0F4D7B"/>
                </a:highlight>
              </a:rPr>
              <a:t>Executive Team</a:t>
            </a:r>
          </a:p>
          <a:p>
            <a:pPr marL="0" indent="0">
              <a:spcBef>
                <a:spcPts val="0"/>
              </a:spcBef>
              <a:spcAft>
                <a:spcPts val="1200"/>
              </a:spcAft>
              <a:buNone/>
            </a:pPr>
            <a:r>
              <a:rPr lang="en-US" sz="2000" dirty="0"/>
              <a:t>Dental Director/Chief Dental Officer is part of the health center management team and reports directly to CEO. </a:t>
            </a:r>
          </a:p>
        </p:txBody>
      </p:sp>
      <p:sp>
        <p:nvSpPr>
          <p:cNvPr id="3" name="Content Placeholder 2">
            <a:extLst>
              <a:ext uri="{FF2B5EF4-FFF2-40B4-BE49-F238E27FC236}">
                <a16:creationId xmlns:a16="http://schemas.microsoft.com/office/drawing/2014/main" id="{69D6514D-D842-37F9-AB29-29E6B55336E9}"/>
              </a:ext>
            </a:extLst>
          </p:cNvPr>
          <p:cNvSpPr>
            <a:spLocks noGrp="1"/>
          </p:cNvSpPr>
          <p:nvPr>
            <p:ph sz="half" idx="2"/>
          </p:nvPr>
        </p:nvSpPr>
        <p:spPr>
          <a:xfrm>
            <a:off x="4166154" y="1216010"/>
            <a:ext cx="3955774" cy="4677753"/>
          </a:xfrm>
        </p:spPr>
        <p:txBody>
          <a:bodyPr>
            <a:noAutofit/>
          </a:bodyPr>
          <a:lstStyle/>
          <a:p>
            <a:pPr marL="0" indent="0">
              <a:spcBef>
                <a:spcPts val="0"/>
              </a:spcBef>
              <a:buNone/>
            </a:pPr>
            <a:r>
              <a:rPr lang="en-US" b="1" dirty="0">
                <a:solidFill>
                  <a:schemeClr val="bg1"/>
                </a:solidFill>
                <a:highlight>
                  <a:srgbClr val="0F4D7B"/>
                </a:highlight>
              </a:rPr>
              <a:t>Staff Buy-In</a:t>
            </a:r>
          </a:p>
          <a:p>
            <a:pPr marL="0" indent="0">
              <a:spcBef>
                <a:spcPts val="0"/>
              </a:spcBef>
              <a:spcAft>
                <a:spcPts val="1200"/>
              </a:spcAft>
              <a:buNone/>
            </a:pPr>
            <a:r>
              <a:rPr lang="en-US" sz="2000" dirty="0"/>
              <a:t>All participating department staff understand and are willing to learn about the value of integration.</a:t>
            </a:r>
          </a:p>
          <a:p>
            <a:pPr marL="0" indent="0">
              <a:spcBef>
                <a:spcPts val="0"/>
              </a:spcBef>
              <a:buNone/>
            </a:pPr>
            <a:r>
              <a:rPr lang="en-US" b="1" dirty="0">
                <a:solidFill>
                  <a:schemeClr val="bg1"/>
                </a:solidFill>
                <a:highlight>
                  <a:srgbClr val="0F4D7B"/>
                </a:highlight>
              </a:rPr>
              <a:t>Clinical Champions</a:t>
            </a:r>
          </a:p>
          <a:p>
            <a:pPr marL="0" indent="0">
              <a:spcBef>
                <a:spcPts val="0"/>
              </a:spcBef>
              <a:spcAft>
                <a:spcPts val="1200"/>
              </a:spcAft>
              <a:buNone/>
            </a:pPr>
            <a:r>
              <a:rPr lang="en-US" sz="2000" dirty="0"/>
              <a:t>There are clinical champions from all participating disciplines in the organization (e.g., dental, primary care, mental health, etc.).</a:t>
            </a:r>
          </a:p>
          <a:p>
            <a:pPr marL="0" indent="0">
              <a:spcBef>
                <a:spcPts val="0"/>
              </a:spcBef>
              <a:buNone/>
            </a:pPr>
            <a:r>
              <a:rPr lang="en-US" b="1" dirty="0">
                <a:solidFill>
                  <a:schemeClr val="bg1"/>
                </a:solidFill>
                <a:highlight>
                  <a:srgbClr val="0F4D7B"/>
                </a:highlight>
              </a:rPr>
              <a:t>Co-location</a:t>
            </a:r>
          </a:p>
          <a:p>
            <a:pPr marL="0" indent="0">
              <a:spcBef>
                <a:spcPts val="0"/>
              </a:spcBef>
              <a:spcAft>
                <a:spcPts val="1200"/>
              </a:spcAft>
              <a:buNone/>
            </a:pPr>
            <a:r>
              <a:rPr lang="en-US" sz="2000" dirty="0"/>
              <a:t>Primary care, mental health, and dental are co-located at the same community health center site. </a:t>
            </a:r>
          </a:p>
        </p:txBody>
      </p:sp>
      <p:sp>
        <p:nvSpPr>
          <p:cNvPr id="4" name="Content Placeholder 3">
            <a:extLst>
              <a:ext uri="{FF2B5EF4-FFF2-40B4-BE49-F238E27FC236}">
                <a16:creationId xmlns:a16="http://schemas.microsoft.com/office/drawing/2014/main" id="{803356BB-7DE8-E562-0584-6778380C6B84}"/>
              </a:ext>
            </a:extLst>
          </p:cNvPr>
          <p:cNvSpPr>
            <a:spLocks noGrp="1"/>
          </p:cNvSpPr>
          <p:nvPr>
            <p:ph sz="quarter" idx="13"/>
          </p:nvPr>
        </p:nvSpPr>
        <p:spPr>
          <a:xfrm>
            <a:off x="8669758" y="1216010"/>
            <a:ext cx="2743200" cy="4160520"/>
          </a:xfrm>
        </p:spPr>
        <p:txBody>
          <a:bodyPr>
            <a:noAutofit/>
          </a:bodyPr>
          <a:lstStyle/>
          <a:p>
            <a:pPr marL="0" indent="0">
              <a:spcBef>
                <a:spcPts val="0"/>
              </a:spcBef>
              <a:buNone/>
            </a:pPr>
            <a:r>
              <a:rPr lang="en-US" b="1" dirty="0">
                <a:solidFill>
                  <a:schemeClr val="bg1"/>
                </a:solidFill>
                <a:highlight>
                  <a:srgbClr val="0F4D7B"/>
                </a:highlight>
              </a:rPr>
              <a:t>Quality Improvement</a:t>
            </a:r>
          </a:p>
          <a:p>
            <a:pPr marL="0" indent="0">
              <a:spcBef>
                <a:spcPts val="0"/>
              </a:spcBef>
              <a:spcAft>
                <a:spcPts val="1200"/>
              </a:spcAft>
              <a:buNone/>
            </a:pPr>
            <a:r>
              <a:rPr lang="en-US" sz="2000" dirty="0"/>
              <a:t>The organization understands and uses quality improvement methods to test and implement new ideas. </a:t>
            </a:r>
          </a:p>
          <a:p>
            <a:pPr marL="0" indent="0">
              <a:spcBef>
                <a:spcPts val="0"/>
              </a:spcBef>
              <a:buNone/>
            </a:pPr>
            <a:r>
              <a:rPr lang="en-US" b="1" dirty="0">
                <a:solidFill>
                  <a:schemeClr val="bg1"/>
                </a:solidFill>
                <a:highlight>
                  <a:srgbClr val="0F4D7B"/>
                </a:highlight>
              </a:rPr>
              <a:t>Integrated Electronic Health Record (EHR)</a:t>
            </a:r>
          </a:p>
          <a:p>
            <a:pPr marL="0" indent="0">
              <a:spcBef>
                <a:spcPts val="0"/>
              </a:spcBef>
              <a:buNone/>
            </a:pPr>
            <a:r>
              <a:rPr lang="en-US" sz="2000" dirty="0"/>
              <a:t>Electronic records for medical and dental are integrated and interoperable. </a:t>
            </a:r>
          </a:p>
        </p:txBody>
      </p:sp>
      <p:sp>
        <p:nvSpPr>
          <p:cNvPr id="6" name="Slide Number Placeholder 5">
            <a:extLst>
              <a:ext uri="{FF2B5EF4-FFF2-40B4-BE49-F238E27FC236}">
                <a16:creationId xmlns:a16="http://schemas.microsoft.com/office/drawing/2014/main" id="{A3BEA494-982C-A658-51C7-3EF05345783B}"/>
              </a:ext>
            </a:extLst>
          </p:cNvPr>
          <p:cNvSpPr>
            <a:spLocks noGrp="1"/>
          </p:cNvSpPr>
          <p:nvPr>
            <p:ph type="sldNum" sz="quarter" idx="12"/>
          </p:nvPr>
        </p:nvSpPr>
        <p:spPr/>
        <p:txBody>
          <a:bodyPr/>
          <a:lstStyle/>
          <a:p>
            <a:fld id="{F9ECA865-404D-4A57-9AC1-FD3038CC100D}" type="slidenum">
              <a:rPr lang="en-US" smtClean="0"/>
              <a:pPr/>
              <a:t>15</a:t>
            </a:fld>
            <a:endParaRPr lang="en-US"/>
          </a:p>
        </p:txBody>
      </p:sp>
    </p:spTree>
    <p:extLst>
      <p:ext uri="{BB962C8B-B14F-4D97-AF65-F5344CB8AC3E}">
        <p14:creationId xmlns:p14="http://schemas.microsoft.com/office/powerpoint/2010/main" val="301157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8FA3E6-5316-2CA4-9347-56D460D10F95}"/>
              </a:ext>
            </a:extLst>
          </p:cNvPr>
          <p:cNvSpPr>
            <a:spLocks noGrp="1"/>
          </p:cNvSpPr>
          <p:nvPr>
            <p:ph type="title"/>
          </p:nvPr>
        </p:nvSpPr>
        <p:spPr/>
        <p:txBody>
          <a:bodyPr/>
          <a:lstStyle/>
          <a:p>
            <a:r>
              <a:rPr lang="en-US"/>
              <a:t>2. Training System</a:t>
            </a:r>
          </a:p>
        </p:txBody>
      </p:sp>
      <p:grpSp>
        <p:nvGrpSpPr>
          <p:cNvPr id="16" name="Group 15" descr="Tooth icon">
            <a:extLst>
              <a:ext uri="{FF2B5EF4-FFF2-40B4-BE49-F238E27FC236}">
                <a16:creationId xmlns:a16="http://schemas.microsoft.com/office/drawing/2014/main" id="{C92FF26A-318C-2114-8569-8135FA92000B}"/>
              </a:ext>
            </a:extLst>
          </p:cNvPr>
          <p:cNvGrpSpPr/>
          <p:nvPr/>
        </p:nvGrpSpPr>
        <p:grpSpPr>
          <a:xfrm>
            <a:off x="1320205" y="1900396"/>
            <a:ext cx="1887187" cy="1887187"/>
            <a:chOff x="1373814" y="1230348"/>
            <a:chExt cx="1887187" cy="1887187"/>
          </a:xfrm>
        </p:grpSpPr>
        <p:sp>
          <p:nvSpPr>
            <p:cNvPr id="8" name="Oval 7">
              <a:extLst>
                <a:ext uri="{FF2B5EF4-FFF2-40B4-BE49-F238E27FC236}">
                  <a16:creationId xmlns:a16="http://schemas.microsoft.com/office/drawing/2014/main" id="{9AEEEC7D-DF6E-1A25-D4A5-C77D17028B17}"/>
                </a:ext>
              </a:extLst>
            </p:cNvPr>
            <p:cNvSpPr/>
            <p:nvPr/>
          </p:nvSpPr>
          <p:spPr>
            <a:xfrm>
              <a:off x="1373814" y="1230348"/>
              <a:ext cx="1887187" cy="1887187"/>
            </a:xfrm>
            <a:prstGeom prst="ellipse">
              <a:avLst/>
            </a:prstGeom>
            <a:solidFill>
              <a:schemeClr val="bg2"/>
            </a:solidFill>
            <a:ln w="19050">
              <a:solidFill>
                <a:srgbClr val="990000"/>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Tooth">
              <a:extLst>
                <a:ext uri="{FF2B5EF4-FFF2-40B4-BE49-F238E27FC236}">
                  <a16:creationId xmlns:a16="http://schemas.microsoft.com/office/drawing/2014/main" id="{7D3ABAC2-C84C-853C-4603-A8683D713D0F}"/>
                </a:ext>
              </a:extLst>
            </p:cNvPr>
            <p:cNvSpPr/>
            <p:nvPr/>
          </p:nvSpPr>
          <p:spPr>
            <a:xfrm>
              <a:off x="1776001" y="1632535"/>
              <a:ext cx="1082812" cy="1082812"/>
            </a:xfrm>
            <a:prstGeom prst="rect">
              <a:avLst/>
            </a:prstGeom>
            <a: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2" name="Content Placeholder 1">
            <a:extLst>
              <a:ext uri="{FF2B5EF4-FFF2-40B4-BE49-F238E27FC236}">
                <a16:creationId xmlns:a16="http://schemas.microsoft.com/office/drawing/2014/main" id="{AD3B4B34-2211-C947-C9EF-5DA3FDF11B0B}"/>
              </a:ext>
            </a:extLst>
          </p:cNvPr>
          <p:cNvSpPr>
            <a:spLocks noGrp="1"/>
          </p:cNvSpPr>
          <p:nvPr>
            <p:ph sz="half" idx="1"/>
          </p:nvPr>
        </p:nvSpPr>
        <p:spPr>
          <a:xfrm>
            <a:off x="519953" y="3961081"/>
            <a:ext cx="3529584" cy="1589084"/>
          </a:xfrm>
          <a:solidFill>
            <a:srgbClr val="0F4D7B"/>
          </a:solidFill>
        </p:spPr>
        <p:txBody>
          <a:bodyPr lIns="182880" rIns="182880" anchor="ctr" anchorCtr="0">
            <a:noAutofit/>
          </a:bodyPr>
          <a:lstStyle/>
          <a:p>
            <a:pPr marL="0" indent="0" algn="ctr">
              <a:buNone/>
            </a:pPr>
            <a:r>
              <a:rPr lang="en-US">
                <a:solidFill>
                  <a:schemeClr val="bg1"/>
                </a:solidFill>
              </a:rPr>
              <a:t>Mental health professionals train dental professionals on oral health and mental health</a:t>
            </a:r>
          </a:p>
        </p:txBody>
      </p:sp>
      <p:grpSp>
        <p:nvGrpSpPr>
          <p:cNvPr id="15" name="Group 14" descr="Brain in head icon">
            <a:extLst>
              <a:ext uri="{FF2B5EF4-FFF2-40B4-BE49-F238E27FC236}">
                <a16:creationId xmlns:a16="http://schemas.microsoft.com/office/drawing/2014/main" id="{A4C6BB25-D7E5-62ED-742C-415C713F906F}"/>
              </a:ext>
            </a:extLst>
          </p:cNvPr>
          <p:cNvGrpSpPr/>
          <p:nvPr/>
        </p:nvGrpSpPr>
        <p:grpSpPr>
          <a:xfrm>
            <a:off x="5191552" y="1910347"/>
            <a:ext cx="1887187" cy="1887187"/>
            <a:chOff x="5008970" y="1230348"/>
            <a:chExt cx="1887187" cy="1887187"/>
          </a:xfrm>
        </p:grpSpPr>
        <p:sp>
          <p:nvSpPr>
            <p:cNvPr id="10" name="Oval 9">
              <a:extLst>
                <a:ext uri="{FF2B5EF4-FFF2-40B4-BE49-F238E27FC236}">
                  <a16:creationId xmlns:a16="http://schemas.microsoft.com/office/drawing/2014/main" id="{4B48D55A-2D8E-43DC-8412-82C8D2059501}"/>
                </a:ext>
              </a:extLst>
            </p:cNvPr>
            <p:cNvSpPr/>
            <p:nvPr/>
          </p:nvSpPr>
          <p:spPr>
            <a:xfrm>
              <a:off x="5008970" y="1230348"/>
              <a:ext cx="1887187" cy="1887187"/>
            </a:xfrm>
            <a:prstGeom prst="ellipse">
              <a:avLst/>
            </a:prstGeom>
            <a:solidFill>
              <a:schemeClr val="bg2"/>
            </a:solidFill>
            <a:ln w="19050">
              <a:solidFill>
                <a:srgbClr val="990000"/>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Brain in head">
              <a:extLst>
                <a:ext uri="{FF2B5EF4-FFF2-40B4-BE49-F238E27FC236}">
                  <a16:creationId xmlns:a16="http://schemas.microsoft.com/office/drawing/2014/main" id="{BDEF447D-8EF9-5E14-1ED7-29668CDFE4CA}"/>
                </a:ext>
              </a:extLst>
            </p:cNvPr>
            <p:cNvSpPr/>
            <p:nvPr/>
          </p:nvSpPr>
          <p:spPr>
            <a:xfrm>
              <a:off x="5411157" y="1632535"/>
              <a:ext cx="1082812" cy="1082812"/>
            </a:xfrm>
            <a:prstGeom prst="rect">
              <a:avLst/>
            </a:prstGeom>
            <a: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7D49BDFA-5ABE-5A0A-C343-DF35BEE8E85D}"/>
              </a:ext>
            </a:extLst>
          </p:cNvPr>
          <p:cNvSpPr>
            <a:spLocks noGrp="1"/>
          </p:cNvSpPr>
          <p:nvPr>
            <p:ph sz="half" idx="2"/>
          </p:nvPr>
        </p:nvSpPr>
        <p:spPr>
          <a:xfrm>
            <a:off x="4418345" y="3961081"/>
            <a:ext cx="3529584" cy="1589084"/>
          </a:xfrm>
          <a:solidFill>
            <a:srgbClr val="0F4D7B"/>
          </a:solidFill>
        </p:spPr>
        <p:txBody>
          <a:bodyPr lIns="182880" rIns="182880" anchor="ctr" anchorCtr="0">
            <a:noAutofit/>
          </a:bodyPr>
          <a:lstStyle/>
          <a:p>
            <a:pPr marL="0" indent="0" algn="ctr">
              <a:buNone/>
            </a:pPr>
            <a:r>
              <a:rPr lang="en-US">
                <a:solidFill>
                  <a:schemeClr val="bg1"/>
                </a:solidFill>
              </a:rPr>
              <a:t>Review depression screening tools</a:t>
            </a:r>
          </a:p>
        </p:txBody>
      </p:sp>
      <p:grpSp>
        <p:nvGrpSpPr>
          <p:cNvPr id="14" name="Group 13" descr="Stethoscope">
            <a:extLst>
              <a:ext uri="{FF2B5EF4-FFF2-40B4-BE49-F238E27FC236}">
                <a16:creationId xmlns:a16="http://schemas.microsoft.com/office/drawing/2014/main" id="{24A1CB18-FBE0-E2E9-B36B-54C43D6A4EC3}"/>
              </a:ext>
            </a:extLst>
          </p:cNvPr>
          <p:cNvGrpSpPr/>
          <p:nvPr/>
        </p:nvGrpSpPr>
        <p:grpSpPr>
          <a:xfrm>
            <a:off x="9062899" y="1837048"/>
            <a:ext cx="1887187" cy="1887187"/>
            <a:chOff x="8930999" y="1157050"/>
            <a:chExt cx="1887187" cy="1887187"/>
          </a:xfrm>
        </p:grpSpPr>
        <p:sp>
          <p:nvSpPr>
            <p:cNvPr id="12" name="Oval 11">
              <a:extLst>
                <a:ext uri="{FF2B5EF4-FFF2-40B4-BE49-F238E27FC236}">
                  <a16:creationId xmlns:a16="http://schemas.microsoft.com/office/drawing/2014/main" id="{655FE0DC-F6EE-5D09-E06A-7199B97FF424}"/>
                </a:ext>
              </a:extLst>
            </p:cNvPr>
            <p:cNvSpPr/>
            <p:nvPr/>
          </p:nvSpPr>
          <p:spPr>
            <a:xfrm>
              <a:off x="8930999" y="1157050"/>
              <a:ext cx="1887187" cy="1887187"/>
            </a:xfrm>
            <a:prstGeom prst="ellipse">
              <a:avLst/>
            </a:prstGeom>
            <a:solidFill>
              <a:schemeClr val="bg2"/>
            </a:solidFill>
            <a:ln w="19050">
              <a:solidFill>
                <a:srgbClr val="990000"/>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Stethoscope">
              <a:extLst>
                <a:ext uri="{FF2B5EF4-FFF2-40B4-BE49-F238E27FC236}">
                  <a16:creationId xmlns:a16="http://schemas.microsoft.com/office/drawing/2014/main" id="{EEDE18AD-01FF-78B1-68B9-D26B420EC17A}"/>
                </a:ext>
              </a:extLst>
            </p:cNvPr>
            <p:cNvSpPr/>
            <p:nvPr/>
          </p:nvSpPr>
          <p:spPr>
            <a:xfrm>
              <a:off x="9333187" y="1559237"/>
              <a:ext cx="1082812" cy="1082812"/>
            </a:xfrm>
            <a:prstGeom prst="rect">
              <a:avLst/>
            </a:prstGeom>
            <a:blipFill>
              <a:blip r:embed="rId6">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
        <p:nvSpPr>
          <p:cNvPr id="4" name="Content Placeholder 3">
            <a:extLst>
              <a:ext uri="{FF2B5EF4-FFF2-40B4-BE49-F238E27FC236}">
                <a16:creationId xmlns:a16="http://schemas.microsoft.com/office/drawing/2014/main" id="{F0EEC259-8E15-5932-F6E9-9DE2C373BFF6}"/>
              </a:ext>
            </a:extLst>
          </p:cNvPr>
          <p:cNvSpPr>
            <a:spLocks noGrp="1"/>
          </p:cNvSpPr>
          <p:nvPr>
            <p:ph sz="quarter" idx="13"/>
          </p:nvPr>
        </p:nvSpPr>
        <p:spPr>
          <a:xfrm>
            <a:off x="8316737" y="3961081"/>
            <a:ext cx="3529584" cy="1589084"/>
          </a:xfrm>
          <a:solidFill>
            <a:srgbClr val="0F4D7B"/>
          </a:solidFill>
        </p:spPr>
        <p:txBody>
          <a:bodyPr lIns="365760" rIns="365760" anchor="ctr" anchorCtr="0">
            <a:noAutofit/>
          </a:bodyPr>
          <a:lstStyle/>
          <a:p>
            <a:pPr marL="0" indent="0" algn="ctr">
              <a:buNone/>
            </a:pPr>
            <a:r>
              <a:rPr lang="en-US">
                <a:solidFill>
                  <a:schemeClr val="bg1"/>
                </a:solidFill>
              </a:rPr>
              <a:t>Workflows for integrating mental health and oral health</a:t>
            </a:r>
          </a:p>
        </p:txBody>
      </p:sp>
      <p:sp>
        <p:nvSpPr>
          <p:cNvPr id="6" name="Slide Number Placeholder 5">
            <a:extLst>
              <a:ext uri="{FF2B5EF4-FFF2-40B4-BE49-F238E27FC236}">
                <a16:creationId xmlns:a16="http://schemas.microsoft.com/office/drawing/2014/main" id="{FDDA8D3B-E2C0-F789-E0C9-3A47FCA5EB92}"/>
              </a:ext>
            </a:extLst>
          </p:cNvPr>
          <p:cNvSpPr>
            <a:spLocks noGrp="1"/>
          </p:cNvSpPr>
          <p:nvPr>
            <p:ph type="sldNum" sz="quarter" idx="12"/>
          </p:nvPr>
        </p:nvSpPr>
        <p:spPr/>
        <p:txBody>
          <a:bodyPr/>
          <a:lstStyle/>
          <a:p>
            <a:fld id="{F9ECA865-404D-4A57-9AC1-FD3038CC100D}" type="slidenum">
              <a:rPr lang="en-US" smtClean="0"/>
              <a:pPr/>
              <a:t>16</a:t>
            </a:fld>
            <a:endParaRPr lang="en-US"/>
          </a:p>
        </p:txBody>
      </p:sp>
    </p:spTree>
    <p:extLst>
      <p:ext uri="{BB962C8B-B14F-4D97-AF65-F5344CB8AC3E}">
        <p14:creationId xmlns:p14="http://schemas.microsoft.com/office/powerpoint/2010/main" val="39428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561087-BCD4-F88F-65D5-A4B8C3E1221E}"/>
              </a:ext>
            </a:extLst>
          </p:cNvPr>
          <p:cNvSpPr>
            <a:spLocks noGrp="1"/>
          </p:cNvSpPr>
          <p:nvPr>
            <p:ph type="title"/>
          </p:nvPr>
        </p:nvSpPr>
        <p:spPr/>
        <p:txBody>
          <a:bodyPr/>
          <a:lstStyle/>
          <a:p>
            <a:r>
              <a:rPr lang="en-US"/>
              <a:t>2. Training System for Bi-Lateral Integration</a:t>
            </a:r>
          </a:p>
        </p:txBody>
      </p:sp>
      <p:sp>
        <p:nvSpPr>
          <p:cNvPr id="2" name="Content Placeholder 1">
            <a:extLst>
              <a:ext uri="{FF2B5EF4-FFF2-40B4-BE49-F238E27FC236}">
                <a16:creationId xmlns:a16="http://schemas.microsoft.com/office/drawing/2014/main" id="{88D37876-4B1D-275A-7FD9-41904B7F4D60}"/>
              </a:ext>
            </a:extLst>
          </p:cNvPr>
          <p:cNvSpPr>
            <a:spLocks noGrp="1"/>
          </p:cNvSpPr>
          <p:nvPr>
            <p:ph sz="half" idx="1"/>
          </p:nvPr>
        </p:nvSpPr>
        <p:spPr>
          <a:xfrm>
            <a:off x="0" y="1444752"/>
            <a:ext cx="7817223" cy="4160520"/>
          </a:xfrm>
          <a:solidFill>
            <a:schemeClr val="bg2"/>
          </a:solidFill>
        </p:spPr>
        <p:txBody>
          <a:bodyPr lIns="457200" rIns="640080" anchor="ctr" anchorCtr="0">
            <a:noAutofit/>
          </a:bodyPr>
          <a:lstStyle/>
          <a:p>
            <a:pPr marL="0" indent="0">
              <a:spcBef>
                <a:spcPts val="0"/>
              </a:spcBef>
              <a:spcAft>
                <a:spcPts val="1200"/>
              </a:spcAft>
              <a:buNone/>
            </a:pPr>
            <a:r>
              <a:rPr lang="en-US" b="1"/>
              <a:t>Sample Dental Questionnaire for Mental Health Patients</a:t>
            </a:r>
          </a:p>
          <a:p>
            <a:pPr marL="731520" indent="-457200">
              <a:spcBef>
                <a:spcPts val="0"/>
              </a:spcBef>
              <a:spcAft>
                <a:spcPts val="600"/>
              </a:spcAft>
              <a:buSzPct val="100000"/>
              <a:buFont typeface="+mj-lt"/>
              <a:buAutoNum type="arabicPeriod"/>
            </a:pPr>
            <a:r>
              <a:rPr lang="en-US" sz="2000" b="1"/>
              <a:t>Do you have a dentist? </a:t>
            </a:r>
            <a:r>
              <a:rPr lang="en-US" sz="2000"/>
              <a:t>Yes/No</a:t>
            </a:r>
          </a:p>
          <a:p>
            <a:pPr marL="731520" indent="-457200">
              <a:spcBef>
                <a:spcPts val="0"/>
              </a:spcBef>
              <a:spcAft>
                <a:spcPts val="600"/>
              </a:spcAft>
              <a:buSzPct val="100000"/>
              <a:buFont typeface="+mj-lt"/>
              <a:buAutoNum type="arabicPeriod"/>
            </a:pPr>
            <a:r>
              <a:rPr lang="en-US" sz="2000" b="1"/>
              <a:t>Is your dental provider part of [health center name]? </a:t>
            </a:r>
            <a:r>
              <a:rPr lang="en-US" sz="2000"/>
              <a:t>Yes/No</a:t>
            </a:r>
          </a:p>
          <a:p>
            <a:pPr marL="731520" indent="-457200">
              <a:spcBef>
                <a:spcPts val="0"/>
              </a:spcBef>
              <a:spcAft>
                <a:spcPts val="600"/>
              </a:spcAft>
              <a:buSzPct val="100000"/>
              <a:buFont typeface="+mj-lt"/>
              <a:buAutoNum type="arabicPeriod"/>
            </a:pPr>
            <a:r>
              <a:rPr lang="en-US" sz="2000" b="1"/>
              <a:t>When was your last dental visit</a:t>
            </a:r>
            <a:r>
              <a:rPr lang="en-US" sz="2000"/>
              <a:t>? 0-6 months, 6 months-1 year, more than a year</a:t>
            </a:r>
            <a:endParaRPr lang="en-US">
              <a:ea typeface="Calibri"/>
              <a:cs typeface="Calibri"/>
            </a:endParaRPr>
          </a:p>
          <a:p>
            <a:pPr marL="731520" indent="-457200">
              <a:spcBef>
                <a:spcPts val="0"/>
              </a:spcBef>
              <a:spcAft>
                <a:spcPts val="600"/>
              </a:spcAft>
              <a:buSzPct val="100000"/>
              <a:buFont typeface="+mj-lt"/>
              <a:buAutoNum type="arabicPeriod"/>
            </a:pPr>
            <a:r>
              <a:rPr lang="en-US" sz="2000" b="1"/>
              <a:t>Are you experiencing any dental pain or discomfort today? </a:t>
            </a:r>
            <a:r>
              <a:rPr lang="en-US" sz="2000"/>
              <a:t>Yes/No</a:t>
            </a:r>
          </a:p>
          <a:p>
            <a:pPr marL="731520" indent="-457200">
              <a:spcBef>
                <a:spcPts val="0"/>
              </a:spcBef>
              <a:spcAft>
                <a:spcPts val="600"/>
              </a:spcAft>
              <a:buSzPct val="100000"/>
              <a:buFont typeface="+mj-lt"/>
              <a:buAutoNum type="arabicPeriod"/>
            </a:pPr>
            <a:r>
              <a:rPr lang="en-US" sz="2000" b="1"/>
              <a:t>Would you like to be referred to our dental department</a:t>
            </a:r>
            <a:r>
              <a:rPr lang="en-US" sz="2000"/>
              <a:t>? Yes/No</a:t>
            </a:r>
          </a:p>
        </p:txBody>
      </p:sp>
      <p:sp>
        <p:nvSpPr>
          <p:cNvPr id="3" name="Content Placeholder 2">
            <a:extLst>
              <a:ext uri="{FF2B5EF4-FFF2-40B4-BE49-F238E27FC236}">
                <a16:creationId xmlns:a16="http://schemas.microsoft.com/office/drawing/2014/main" id="{9A4D6CBB-A0FD-497D-6E74-60BE2A00108F}"/>
              </a:ext>
            </a:extLst>
          </p:cNvPr>
          <p:cNvSpPr>
            <a:spLocks noGrp="1"/>
          </p:cNvSpPr>
          <p:nvPr>
            <p:ph sz="half" idx="2"/>
          </p:nvPr>
        </p:nvSpPr>
        <p:spPr>
          <a:xfrm>
            <a:off x="7817224" y="1444752"/>
            <a:ext cx="4374776" cy="4160520"/>
          </a:xfrm>
          <a:solidFill>
            <a:srgbClr val="0F4D7B"/>
          </a:solidFill>
        </p:spPr>
        <p:txBody>
          <a:bodyPr lIns="274320" rIns="274320" anchor="ctr" anchorCtr="0">
            <a:noAutofit/>
          </a:bodyPr>
          <a:lstStyle/>
          <a:p>
            <a:pPr>
              <a:buClr>
                <a:schemeClr val="bg1"/>
              </a:buClr>
            </a:pPr>
            <a:r>
              <a:rPr lang="en-US" sz="2000">
                <a:solidFill>
                  <a:schemeClr val="bg1"/>
                </a:solidFill>
              </a:rPr>
              <a:t>Mental health professionals can also screen for oral health </a:t>
            </a:r>
          </a:p>
          <a:p>
            <a:pPr>
              <a:buClr>
                <a:schemeClr val="bg1"/>
              </a:buClr>
            </a:pPr>
            <a:r>
              <a:rPr lang="en-US" sz="2000">
                <a:solidFill>
                  <a:schemeClr val="bg1"/>
                </a:solidFill>
              </a:rPr>
              <a:t>Dentists can provide trainings to mental health professionals on the impacts of mental health conditions/substance use disorders on oral health </a:t>
            </a:r>
          </a:p>
          <a:p>
            <a:pPr>
              <a:buClr>
                <a:schemeClr val="bg1"/>
              </a:buClr>
            </a:pPr>
            <a:r>
              <a:rPr lang="en-US" sz="2000">
                <a:solidFill>
                  <a:schemeClr val="bg1"/>
                </a:solidFill>
              </a:rPr>
              <a:t>Community partnerships</a:t>
            </a:r>
          </a:p>
        </p:txBody>
      </p:sp>
      <p:sp>
        <p:nvSpPr>
          <p:cNvPr id="6" name="Slide Number Placeholder 5">
            <a:extLst>
              <a:ext uri="{FF2B5EF4-FFF2-40B4-BE49-F238E27FC236}">
                <a16:creationId xmlns:a16="http://schemas.microsoft.com/office/drawing/2014/main" id="{B4E375E8-E223-CD17-62CC-516409216A8A}"/>
              </a:ext>
            </a:extLst>
          </p:cNvPr>
          <p:cNvSpPr>
            <a:spLocks noGrp="1"/>
          </p:cNvSpPr>
          <p:nvPr>
            <p:ph type="sldNum" sz="quarter" idx="12"/>
          </p:nvPr>
        </p:nvSpPr>
        <p:spPr/>
        <p:txBody>
          <a:bodyPr/>
          <a:lstStyle/>
          <a:p>
            <a:fld id="{F9ECA865-404D-4A57-9AC1-FD3038CC100D}" type="slidenum">
              <a:rPr lang="en-US" smtClean="0"/>
              <a:pPr/>
              <a:t>17</a:t>
            </a:fld>
            <a:endParaRPr lang="en-US"/>
          </a:p>
        </p:txBody>
      </p:sp>
    </p:spTree>
    <p:extLst>
      <p:ext uri="{BB962C8B-B14F-4D97-AF65-F5344CB8AC3E}">
        <p14:creationId xmlns:p14="http://schemas.microsoft.com/office/powerpoint/2010/main" val="173167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D680-D00B-F6EE-88D3-F1A1649D2166}"/>
              </a:ext>
            </a:extLst>
          </p:cNvPr>
          <p:cNvSpPr>
            <a:spLocks noGrp="1"/>
          </p:cNvSpPr>
          <p:nvPr>
            <p:ph type="title"/>
          </p:nvPr>
        </p:nvSpPr>
        <p:spPr>
          <a:xfrm>
            <a:off x="838200" y="1"/>
            <a:ext cx="10515600" cy="1066800"/>
          </a:xfrm>
        </p:spPr>
        <p:txBody>
          <a:bodyPr anchor="ctr">
            <a:normAutofit/>
          </a:bodyPr>
          <a:lstStyle/>
          <a:p>
            <a:r>
              <a:rPr lang="en-US" dirty="0"/>
              <a:t>3. Health Information Technology System</a:t>
            </a:r>
          </a:p>
        </p:txBody>
      </p:sp>
      <p:sp>
        <p:nvSpPr>
          <p:cNvPr id="5" name="Content Placeholder 4">
            <a:extLst>
              <a:ext uri="{FF2B5EF4-FFF2-40B4-BE49-F238E27FC236}">
                <a16:creationId xmlns:a16="http://schemas.microsoft.com/office/drawing/2014/main" id="{175747E1-5A5C-A221-5553-EC0504DE1BE4}"/>
              </a:ext>
            </a:extLst>
          </p:cNvPr>
          <p:cNvSpPr>
            <a:spLocks noGrp="1"/>
          </p:cNvSpPr>
          <p:nvPr>
            <p:ph sz="half" idx="1"/>
          </p:nvPr>
        </p:nvSpPr>
        <p:spPr>
          <a:xfrm>
            <a:off x="0" y="1694329"/>
            <a:ext cx="9272016" cy="3718919"/>
          </a:xfrm>
          <a:solidFill>
            <a:schemeClr val="accent1">
              <a:lumMod val="75000"/>
            </a:schemeClr>
          </a:solidFill>
        </p:spPr>
        <p:txBody>
          <a:bodyPr lIns="457200" rIns="2286000" anchor="ctr" anchorCtr="0">
            <a:noAutofit/>
          </a:bodyPr>
          <a:lstStyle/>
          <a:p>
            <a:pPr>
              <a:spcAft>
                <a:spcPts val="1200"/>
              </a:spcAft>
              <a:buClr>
                <a:schemeClr val="bg1"/>
              </a:buClr>
            </a:pPr>
            <a:r>
              <a:rPr lang="en-US">
                <a:solidFill>
                  <a:schemeClr val="bg1"/>
                </a:solidFill>
              </a:rPr>
              <a:t>Utilize technology to allow for increased integration and collaboration</a:t>
            </a:r>
          </a:p>
          <a:p>
            <a:pPr lvl="1">
              <a:spcAft>
                <a:spcPts val="1200"/>
              </a:spcAft>
              <a:buClr>
                <a:schemeClr val="bg1"/>
              </a:buClr>
            </a:pPr>
            <a:r>
              <a:rPr lang="en-US">
                <a:solidFill>
                  <a:schemeClr val="bg1"/>
                </a:solidFill>
              </a:rPr>
              <a:t>Depression screening embedded in the electronic dental record (EDR)</a:t>
            </a:r>
          </a:p>
          <a:p>
            <a:pPr lvl="1">
              <a:spcAft>
                <a:spcPts val="1200"/>
              </a:spcAft>
              <a:buClr>
                <a:schemeClr val="bg1"/>
              </a:buClr>
            </a:pPr>
            <a:r>
              <a:rPr lang="en-US">
                <a:solidFill>
                  <a:schemeClr val="bg1"/>
                </a:solidFill>
              </a:rPr>
              <a:t>Bi-directional referrals between EDR and electronic medical record (EMR)</a:t>
            </a:r>
          </a:p>
          <a:p>
            <a:pPr lvl="1">
              <a:spcAft>
                <a:spcPts val="1200"/>
              </a:spcAft>
              <a:buClr>
                <a:schemeClr val="bg1"/>
              </a:buClr>
            </a:pPr>
            <a:r>
              <a:rPr lang="en-US">
                <a:solidFill>
                  <a:schemeClr val="bg1"/>
                </a:solidFill>
              </a:rPr>
              <a:t>Ability to track completed referrals</a:t>
            </a:r>
          </a:p>
        </p:txBody>
      </p:sp>
      <p:grpSp>
        <p:nvGrpSpPr>
          <p:cNvPr id="9" name="Group 8" descr="People in a network icon">
            <a:extLst>
              <a:ext uri="{FF2B5EF4-FFF2-40B4-BE49-F238E27FC236}">
                <a16:creationId xmlns:a16="http://schemas.microsoft.com/office/drawing/2014/main" id="{CA194445-095C-D217-380C-417A9042A008}"/>
              </a:ext>
            </a:extLst>
          </p:cNvPr>
          <p:cNvGrpSpPr/>
          <p:nvPr/>
        </p:nvGrpSpPr>
        <p:grpSpPr>
          <a:xfrm>
            <a:off x="7290427" y="1397313"/>
            <a:ext cx="4063373" cy="4063373"/>
            <a:chOff x="7290427" y="1397313"/>
            <a:chExt cx="4063373" cy="4063373"/>
          </a:xfrm>
        </p:grpSpPr>
        <p:sp>
          <p:nvSpPr>
            <p:cNvPr id="7" name="Oval 6" descr="Background circle">
              <a:extLst>
                <a:ext uri="{FF2B5EF4-FFF2-40B4-BE49-F238E27FC236}">
                  <a16:creationId xmlns:a16="http://schemas.microsoft.com/office/drawing/2014/main" id="{D6E18A04-27E3-14D9-D40A-536F24FF2448}"/>
                </a:ext>
              </a:extLst>
            </p:cNvPr>
            <p:cNvSpPr/>
            <p:nvPr/>
          </p:nvSpPr>
          <p:spPr>
            <a:xfrm>
              <a:off x="7290427" y="1397313"/>
              <a:ext cx="4063373" cy="4063373"/>
            </a:xfrm>
            <a:prstGeom prst="ellipse">
              <a:avLst/>
            </a:prstGeom>
            <a:solidFill>
              <a:schemeClr val="bg2"/>
            </a:solidFill>
            <a:ln w="19050">
              <a:solidFill>
                <a:srgbClr val="990000"/>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Content Placeholder 5" descr="Connections with solid fill">
              <a:extLst>
                <a:ext uri="{FF2B5EF4-FFF2-40B4-BE49-F238E27FC236}">
                  <a16:creationId xmlns:a16="http://schemas.microsoft.com/office/drawing/2014/main" id="{54B24345-1F48-1CD7-E616-E6E4F0745FFC}"/>
                </a:ext>
              </a:extLst>
            </p:cNvPr>
            <p:cNvSpPr/>
            <p:nvPr/>
          </p:nvSpPr>
          <p:spPr>
            <a:xfrm>
              <a:off x="7896802" y="2188827"/>
              <a:ext cx="2893435" cy="2625089"/>
            </a:xfrm>
            <a:custGeom>
              <a:avLst/>
              <a:gdLst>
                <a:gd name="csX0" fmla="*/ 2606862 w 2893435"/>
                <a:gd name="csY0" fmla="*/ 1027790 h 2625089"/>
                <a:gd name="csX1" fmla="*/ 2576393 w 2893435"/>
                <a:gd name="csY1" fmla="*/ 1027790 h 2625089"/>
                <a:gd name="csX2" fmla="*/ 2488369 w 2893435"/>
                <a:gd name="csY2" fmla="*/ 790803 h 2625089"/>
                <a:gd name="csX3" fmla="*/ 2650874 w 2893435"/>
                <a:gd name="csY3" fmla="*/ 215262 h 2625089"/>
                <a:gd name="csX4" fmla="*/ 2075333 w 2893435"/>
                <a:gd name="csY4" fmla="*/ 52756 h 2625089"/>
                <a:gd name="csX5" fmla="*/ 1875587 w 2893435"/>
                <a:gd name="csY5" fmla="*/ 310057 h 2625089"/>
                <a:gd name="csX6" fmla="*/ 1560732 w 2893435"/>
                <a:gd name="csY6" fmla="*/ 276201 h 2625089"/>
                <a:gd name="csX7" fmla="*/ 1249263 w 2893435"/>
                <a:gd name="csY7" fmla="*/ 45985 h 2625089"/>
                <a:gd name="csX8" fmla="*/ 1015661 w 2893435"/>
                <a:gd name="csY8" fmla="*/ 316828 h 2625089"/>
                <a:gd name="csX9" fmla="*/ 1052902 w 2893435"/>
                <a:gd name="csY9" fmla="*/ 455635 h 2625089"/>
                <a:gd name="csX10" fmla="*/ 673722 w 2893435"/>
                <a:gd name="csY10" fmla="*/ 828044 h 2625089"/>
                <a:gd name="csX11" fmla="*/ 423192 w 2893435"/>
                <a:gd name="csY11" fmla="*/ 743405 h 2625089"/>
                <a:gd name="csX12" fmla="*/ 0 w 2893435"/>
                <a:gd name="csY12" fmla="*/ 1166597 h 2625089"/>
                <a:gd name="csX13" fmla="*/ 423192 w 2893435"/>
                <a:gd name="csY13" fmla="*/ 1589789 h 2625089"/>
                <a:gd name="csX14" fmla="*/ 507830 w 2893435"/>
                <a:gd name="csY14" fmla="*/ 2097619 h 2625089"/>
                <a:gd name="csX15" fmla="*/ 365638 w 2893435"/>
                <a:gd name="csY15" fmla="*/ 2459872 h 2625089"/>
                <a:gd name="csX16" fmla="*/ 727890 w 2893435"/>
                <a:gd name="csY16" fmla="*/ 2602064 h 2625089"/>
                <a:gd name="csX17" fmla="*/ 883625 w 2893435"/>
                <a:gd name="csY17" fmla="*/ 2270282 h 2625089"/>
                <a:gd name="csX18" fmla="*/ 1181552 w 2893435"/>
                <a:gd name="csY18" fmla="*/ 2114547 h 2625089"/>
                <a:gd name="csX19" fmla="*/ 1922984 w 2893435"/>
                <a:gd name="csY19" fmla="*/ 2151788 h 2625089"/>
                <a:gd name="csX20" fmla="*/ 2095647 w 2893435"/>
                <a:gd name="csY20" fmla="*/ 1765837 h 2625089"/>
                <a:gd name="csX21" fmla="*/ 2082104 w 2893435"/>
                <a:gd name="csY21" fmla="*/ 1650729 h 2625089"/>
                <a:gd name="csX22" fmla="*/ 2410501 w 2893435"/>
                <a:gd name="csY22" fmla="*/ 1481452 h 2625089"/>
                <a:gd name="csX23" fmla="*/ 2799838 w 2893435"/>
                <a:gd name="csY23" fmla="*/ 1505151 h 2625089"/>
                <a:gd name="csX24" fmla="*/ 2823537 w 2893435"/>
                <a:gd name="csY24" fmla="*/ 1115814 h 2625089"/>
                <a:gd name="csX25" fmla="*/ 2606862 w 2893435"/>
                <a:gd name="csY25" fmla="*/ 1027790 h 2625089"/>
                <a:gd name="csX26" fmla="*/ 2606862 w 2893435"/>
                <a:gd name="csY26" fmla="*/ 1027790 h 2625089"/>
                <a:gd name="csX27" fmla="*/ 2606862 w 2893435"/>
                <a:gd name="csY27" fmla="*/ 1129356 h 2625089"/>
                <a:gd name="csX28" fmla="*/ 2684730 w 2893435"/>
                <a:gd name="csY28" fmla="*/ 1207224 h 2625089"/>
                <a:gd name="csX29" fmla="*/ 2606862 w 2893435"/>
                <a:gd name="csY29" fmla="*/ 1285091 h 2625089"/>
                <a:gd name="csX30" fmla="*/ 2528995 w 2893435"/>
                <a:gd name="csY30" fmla="*/ 1207224 h 2625089"/>
                <a:gd name="csX31" fmla="*/ 2528995 w 2893435"/>
                <a:gd name="csY31" fmla="*/ 1207224 h 2625089"/>
                <a:gd name="csX32" fmla="*/ 2606862 w 2893435"/>
                <a:gd name="csY32" fmla="*/ 1129356 h 2625089"/>
                <a:gd name="csX33" fmla="*/ 2606862 w 2893435"/>
                <a:gd name="csY33" fmla="*/ 1129356 h 2625089"/>
                <a:gd name="csX34" fmla="*/ 2281851 w 2893435"/>
                <a:gd name="csY34" fmla="*/ 164479 h 2625089"/>
                <a:gd name="csX35" fmla="*/ 2400345 w 2893435"/>
                <a:gd name="csY35" fmla="*/ 282972 h 2625089"/>
                <a:gd name="csX36" fmla="*/ 2281851 w 2893435"/>
                <a:gd name="csY36" fmla="*/ 401466 h 2625089"/>
                <a:gd name="csX37" fmla="*/ 2163357 w 2893435"/>
                <a:gd name="csY37" fmla="*/ 282972 h 2625089"/>
                <a:gd name="csX38" fmla="*/ 2163357 w 2893435"/>
                <a:gd name="csY38" fmla="*/ 282972 h 2625089"/>
                <a:gd name="csX39" fmla="*/ 2281851 w 2893435"/>
                <a:gd name="csY39" fmla="*/ 164479 h 2625089"/>
                <a:gd name="csX40" fmla="*/ 2041478 w 2893435"/>
                <a:gd name="csY40" fmla="*/ 550430 h 2625089"/>
                <a:gd name="csX41" fmla="*/ 2065177 w 2893435"/>
                <a:gd name="csY41" fmla="*/ 503032 h 2625089"/>
                <a:gd name="csX42" fmla="*/ 2180285 w 2893435"/>
                <a:gd name="csY42" fmla="*/ 448864 h 2625089"/>
                <a:gd name="csX43" fmla="*/ 2278465 w 2893435"/>
                <a:gd name="csY43" fmla="*/ 435321 h 2625089"/>
                <a:gd name="csX44" fmla="*/ 2376646 w 2893435"/>
                <a:gd name="csY44" fmla="*/ 448864 h 2625089"/>
                <a:gd name="csX45" fmla="*/ 2491754 w 2893435"/>
                <a:gd name="csY45" fmla="*/ 506418 h 2625089"/>
                <a:gd name="csX46" fmla="*/ 2515453 w 2893435"/>
                <a:gd name="csY46" fmla="*/ 553815 h 2625089"/>
                <a:gd name="csX47" fmla="*/ 2515453 w 2893435"/>
                <a:gd name="csY47" fmla="*/ 645225 h 2625089"/>
                <a:gd name="csX48" fmla="*/ 2041478 w 2893435"/>
                <a:gd name="csY48" fmla="*/ 645225 h 2625089"/>
                <a:gd name="csX49" fmla="*/ 2041478 w 2893435"/>
                <a:gd name="csY49" fmla="*/ 550430 h 2625089"/>
                <a:gd name="csX50" fmla="*/ 1286504 w 2893435"/>
                <a:gd name="csY50" fmla="*/ 144165 h 2625089"/>
                <a:gd name="csX51" fmla="*/ 1364371 w 2893435"/>
                <a:gd name="csY51" fmla="*/ 222033 h 2625089"/>
                <a:gd name="csX52" fmla="*/ 1286504 w 2893435"/>
                <a:gd name="csY52" fmla="*/ 299900 h 2625089"/>
                <a:gd name="csX53" fmla="*/ 1208636 w 2893435"/>
                <a:gd name="csY53" fmla="*/ 222033 h 2625089"/>
                <a:gd name="csX54" fmla="*/ 1208636 w 2893435"/>
                <a:gd name="csY54" fmla="*/ 222033 h 2625089"/>
                <a:gd name="csX55" fmla="*/ 1286504 w 2893435"/>
                <a:gd name="csY55" fmla="*/ 144165 h 2625089"/>
                <a:gd name="csX56" fmla="*/ 1286504 w 2893435"/>
                <a:gd name="csY56" fmla="*/ 144165 h 2625089"/>
                <a:gd name="csX57" fmla="*/ 1127383 w 2893435"/>
                <a:gd name="csY57" fmla="*/ 398081 h 2625089"/>
                <a:gd name="csX58" fmla="*/ 1144311 w 2893435"/>
                <a:gd name="csY58" fmla="*/ 367611 h 2625089"/>
                <a:gd name="csX59" fmla="*/ 1222178 w 2893435"/>
                <a:gd name="csY59" fmla="*/ 333755 h 2625089"/>
                <a:gd name="csX60" fmla="*/ 1286504 w 2893435"/>
                <a:gd name="csY60" fmla="*/ 323599 h 2625089"/>
                <a:gd name="csX61" fmla="*/ 1350829 w 2893435"/>
                <a:gd name="csY61" fmla="*/ 333755 h 2625089"/>
                <a:gd name="csX62" fmla="*/ 1425310 w 2893435"/>
                <a:gd name="csY62" fmla="*/ 370996 h 2625089"/>
                <a:gd name="csX63" fmla="*/ 1442238 w 2893435"/>
                <a:gd name="csY63" fmla="*/ 401466 h 2625089"/>
                <a:gd name="csX64" fmla="*/ 1442238 w 2893435"/>
                <a:gd name="csY64" fmla="*/ 462406 h 2625089"/>
                <a:gd name="csX65" fmla="*/ 1130769 w 2893435"/>
                <a:gd name="csY65" fmla="*/ 462406 h 2625089"/>
                <a:gd name="csX66" fmla="*/ 1130769 w 2893435"/>
                <a:gd name="csY66" fmla="*/ 398081 h 2625089"/>
                <a:gd name="csX67" fmla="*/ 416421 w 2893435"/>
                <a:gd name="csY67" fmla="*/ 909296 h 2625089"/>
                <a:gd name="csX68" fmla="*/ 534915 w 2893435"/>
                <a:gd name="csY68" fmla="*/ 1027790 h 2625089"/>
                <a:gd name="csX69" fmla="*/ 416421 w 2893435"/>
                <a:gd name="csY69" fmla="*/ 1146284 h 2625089"/>
                <a:gd name="csX70" fmla="*/ 297927 w 2893435"/>
                <a:gd name="csY70" fmla="*/ 1027790 h 2625089"/>
                <a:gd name="csX71" fmla="*/ 297927 w 2893435"/>
                <a:gd name="csY71" fmla="*/ 1027790 h 2625089"/>
                <a:gd name="csX72" fmla="*/ 416421 w 2893435"/>
                <a:gd name="csY72" fmla="*/ 909296 h 2625089"/>
                <a:gd name="csX73" fmla="*/ 416421 w 2893435"/>
                <a:gd name="csY73" fmla="*/ 909296 h 2625089"/>
                <a:gd name="csX74" fmla="*/ 179433 w 2893435"/>
                <a:gd name="csY74" fmla="*/ 1386657 h 2625089"/>
                <a:gd name="csX75" fmla="*/ 179433 w 2893435"/>
                <a:gd name="csY75" fmla="*/ 1295247 h 2625089"/>
                <a:gd name="csX76" fmla="*/ 203132 w 2893435"/>
                <a:gd name="csY76" fmla="*/ 1247850 h 2625089"/>
                <a:gd name="csX77" fmla="*/ 318240 w 2893435"/>
                <a:gd name="csY77" fmla="*/ 1193681 h 2625089"/>
                <a:gd name="csX78" fmla="*/ 416421 w 2893435"/>
                <a:gd name="csY78" fmla="*/ 1180139 h 2625089"/>
                <a:gd name="csX79" fmla="*/ 514601 w 2893435"/>
                <a:gd name="csY79" fmla="*/ 1193681 h 2625089"/>
                <a:gd name="csX80" fmla="*/ 629710 w 2893435"/>
                <a:gd name="csY80" fmla="*/ 1251236 h 2625089"/>
                <a:gd name="csX81" fmla="*/ 653408 w 2893435"/>
                <a:gd name="csY81" fmla="*/ 1298633 h 2625089"/>
                <a:gd name="csX82" fmla="*/ 653408 w 2893435"/>
                <a:gd name="csY82" fmla="*/ 1390042 h 2625089"/>
                <a:gd name="csX83" fmla="*/ 179433 w 2893435"/>
                <a:gd name="csY83" fmla="*/ 1386657 h 2625089"/>
                <a:gd name="csX84" fmla="*/ 765131 w 2893435"/>
                <a:gd name="csY84" fmla="*/ 2490342 h 2625089"/>
                <a:gd name="csX85" fmla="*/ 450276 w 2893435"/>
                <a:gd name="csY85" fmla="*/ 2490342 h 2625089"/>
                <a:gd name="csX86" fmla="*/ 450276 w 2893435"/>
                <a:gd name="csY86" fmla="*/ 2429402 h 2625089"/>
                <a:gd name="csX87" fmla="*/ 467204 w 2893435"/>
                <a:gd name="csY87" fmla="*/ 2398932 h 2625089"/>
                <a:gd name="csX88" fmla="*/ 545071 w 2893435"/>
                <a:gd name="csY88" fmla="*/ 2361691 h 2625089"/>
                <a:gd name="csX89" fmla="*/ 609396 w 2893435"/>
                <a:gd name="csY89" fmla="*/ 2351534 h 2625089"/>
                <a:gd name="csX90" fmla="*/ 673722 w 2893435"/>
                <a:gd name="csY90" fmla="*/ 2361691 h 2625089"/>
                <a:gd name="csX91" fmla="*/ 748203 w 2893435"/>
                <a:gd name="csY91" fmla="*/ 2398932 h 2625089"/>
                <a:gd name="csX92" fmla="*/ 765131 w 2893435"/>
                <a:gd name="csY92" fmla="*/ 2429402 h 2625089"/>
                <a:gd name="csX93" fmla="*/ 765131 w 2893435"/>
                <a:gd name="csY93" fmla="*/ 2490342 h 2625089"/>
                <a:gd name="csX94" fmla="*/ 528144 w 2893435"/>
                <a:gd name="csY94" fmla="*/ 2253354 h 2625089"/>
                <a:gd name="csX95" fmla="*/ 606011 w 2893435"/>
                <a:gd name="csY95" fmla="*/ 2175487 h 2625089"/>
                <a:gd name="csX96" fmla="*/ 683878 w 2893435"/>
                <a:gd name="csY96" fmla="*/ 2253354 h 2625089"/>
                <a:gd name="csX97" fmla="*/ 606011 w 2893435"/>
                <a:gd name="csY97" fmla="*/ 2331221 h 2625089"/>
                <a:gd name="csX98" fmla="*/ 528144 w 2893435"/>
                <a:gd name="csY98" fmla="*/ 2253354 h 2625089"/>
                <a:gd name="csX99" fmla="*/ 528144 w 2893435"/>
                <a:gd name="csY99" fmla="*/ 2253354 h 2625089"/>
                <a:gd name="csX100" fmla="*/ 798986 w 2893435"/>
                <a:gd name="csY100" fmla="*/ 2158559 h 2625089"/>
                <a:gd name="csX101" fmla="*/ 633095 w 2893435"/>
                <a:gd name="csY101" fmla="*/ 2080692 h 2625089"/>
                <a:gd name="csX102" fmla="*/ 548457 w 2893435"/>
                <a:gd name="csY102" fmla="*/ 1572861 h 2625089"/>
                <a:gd name="csX103" fmla="*/ 751589 w 2893435"/>
                <a:gd name="csY103" fmla="*/ 1427283 h 2625089"/>
                <a:gd name="csX104" fmla="*/ 1066444 w 2893435"/>
                <a:gd name="csY104" fmla="*/ 1593175 h 2625089"/>
                <a:gd name="csX105" fmla="*/ 1093528 w 2893435"/>
                <a:gd name="csY105" fmla="*/ 2009595 h 2625089"/>
                <a:gd name="csX106" fmla="*/ 798986 w 2893435"/>
                <a:gd name="csY106" fmla="*/ 2158559 h 2625089"/>
                <a:gd name="csX107" fmla="*/ 1130769 w 2893435"/>
                <a:gd name="csY107" fmla="*/ 1467910 h 2625089"/>
                <a:gd name="csX108" fmla="*/ 819300 w 2893435"/>
                <a:gd name="csY108" fmla="*/ 1305404 h 2625089"/>
                <a:gd name="csX109" fmla="*/ 839613 w 2893435"/>
                <a:gd name="csY109" fmla="*/ 1169983 h 2625089"/>
                <a:gd name="csX110" fmla="*/ 761745 w 2893435"/>
                <a:gd name="csY110" fmla="*/ 926224 h 2625089"/>
                <a:gd name="csX111" fmla="*/ 1140925 w 2893435"/>
                <a:gd name="csY111" fmla="*/ 557201 h 2625089"/>
                <a:gd name="csX112" fmla="*/ 1516720 w 2893435"/>
                <a:gd name="csY112" fmla="*/ 469177 h 2625089"/>
                <a:gd name="csX113" fmla="*/ 1540419 w 2893435"/>
                <a:gd name="csY113" fmla="*/ 418394 h 2625089"/>
                <a:gd name="csX114" fmla="*/ 1855273 w 2893435"/>
                <a:gd name="csY114" fmla="*/ 452249 h 2625089"/>
                <a:gd name="csX115" fmla="*/ 2021165 w 2893435"/>
                <a:gd name="csY115" fmla="*/ 763718 h 2625089"/>
                <a:gd name="csX116" fmla="*/ 1743551 w 2893435"/>
                <a:gd name="csY116" fmla="*/ 1281705 h 2625089"/>
                <a:gd name="csX117" fmla="*/ 1130769 w 2893435"/>
                <a:gd name="csY117" fmla="*/ 1467910 h 2625089"/>
                <a:gd name="csX118" fmla="*/ 1130769 w 2893435"/>
                <a:gd name="csY118" fmla="*/ 1467910 h 2625089"/>
                <a:gd name="csX119" fmla="*/ 1706310 w 2893435"/>
                <a:gd name="csY119" fmla="*/ 1593175 h 2625089"/>
                <a:gd name="csX120" fmla="*/ 1557346 w 2893435"/>
                <a:gd name="csY120" fmla="*/ 1738753 h 2625089"/>
                <a:gd name="csX121" fmla="*/ 1411768 w 2893435"/>
                <a:gd name="csY121" fmla="*/ 1593175 h 2625089"/>
                <a:gd name="csX122" fmla="*/ 1557346 w 2893435"/>
                <a:gd name="csY122" fmla="*/ 1447597 h 2625089"/>
                <a:gd name="csX123" fmla="*/ 1560732 w 2893435"/>
                <a:gd name="csY123" fmla="*/ 1447597 h 2625089"/>
                <a:gd name="csX124" fmla="*/ 1706310 w 2893435"/>
                <a:gd name="csY124" fmla="*/ 1593175 h 2625089"/>
                <a:gd name="csX125" fmla="*/ 1706310 w 2893435"/>
                <a:gd name="csY125" fmla="*/ 1593175 h 2625089"/>
                <a:gd name="csX126" fmla="*/ 1851888 w 2893435"/>
                <a:gd name="csY126" fmla="*/ 2036680 h 2625089"/>
                <a:gd name="csX127" fmla="*/ 1266190 w 2893435"/>
                <a:gd name="csY127" fmla="*/ 2036680 h 2625089"/>
                <a:gd name="csX128" fmla="*/ 1266190 w 2893435"/>
                <a:gd name="csY128" fmla="*/ 1924957 h 2625089"/>
                <a:gd name="csX129" fmla="*/ 1296660 w 2893435"/>
                <a:gd name="csY129" fmla="*/ 1867403 h 2625089"/>
                <a:gd name="csX130" fmla="*/ 1438853 w 2893435"/>
                <a:gd name="csY130" fmla="*/ 1796307 h 2625089"/>
                <a:gd name="csX131" fmla="*/ 1560732 w 2893435"/>
                <a:gd name="csY131" fmla="*/ 1779379 h 2625089"/>
                <a:gd name="csX132" fmla="*/ 1682611 w 2893435"/>
                <a:gd name="csY132" fmla="*/ 1796307 h 2625089"/>
                <a:gd name="csX133" fmla="*/ 1824804 w 2893435"/>
                <a:gd name="csY133" fmla="*/ 1867403 h 2625089"/>
                <a:gd name="csX134" fmla="*/ 1855273 w 2893435"/>
                <a:gd name="csY134" fmla="*/ 1924957 h 2625089"/>
                <a:gd name="csX135" fmla="*/ 1851888 w 2893435"/>
                <a:gd name="csY135" fmla="*/ 2036680 h 2625089"/>
                <a:gd name="csX136" fmla="*/ 2332634 w 2893435"/>
                <a:gd name="csY136" fmla="*/ 1305404 h 2625089"/>
                <a:gd name="csX137" fmla="*/ 2342791 w 2893435"/>
                <a:gd name="csY137" fmla="*/ 1366344 h 2625089"/>
                <a:gd name="csX138" fmla="*/ 2031321 w 2893435"/>
                <a:gd name="csY138" fmla="*/ 1528849 h 2625089"/>
                <a:gd name="csX139" fmla="*/ 1868816 w 2893435"/>
                <a:gd name="csY139" fmla="*/ 1346030 h 2625089"/>
                <a:gd name="csX140" fmla="*/ 2146430 w 2893435"/>
                <a:gd name="csY140" fmla="*/ 828044 h 2625089"/>
                <a:gd name="csX141" fmla="*/ 2285237 w 2893435"/>
                <a:gd name="csY141" fmla="*/ 851742 h 2625089"/>
                <a:gd name="csX142" fmla="*/ 2366489 w 2893435"/>
                <a:gd name="csY142" fmla="*/ 844971 h 2625089"/>
                <a:gd name="csX143" fmla="*/ 2454513 w 2893435"/>
                <a:gd name="csY143" fmla="*/ 1081959 h 2625089"/>
                <a:gd name="csX144" fmla="*/ 2332634 w 2893435"/>
                <a:gd name="csY144" fmla="*/ 1305404 h 2625089"/>
                <a:gd name="csX145" fmla="*/ 2762597 w 2893435"/>
                <a:gd name="csY145" fmla="*/ 1440825 h 2625089"/>
                <a:gd name="csX146" fmla="*/ 2447742 w 2893435"/>
                <a:gd name="csY146" fmla="*/ 1440825 h 2625089"/>
                <a:gd name="csX147" fmla="*/ 2447742 w 2893435"/>
                <a:gd name="csY147" fmla="*/ 1379886 h 2625089"/>
                <a:gd name="csX148" fmla="*/ 2464670 w 2893435"/>
                <a:gd name="csY148" fmla="*/ 1349416 h 2625089"/>
                <a:gd name="csX149" fmla="*/ 2542537 w 2893435"/>
                <a:gd name="csY149" fmla="*/ 1312175 h 2625089"/>
                <a:gd name="csX150" fmla="*/ 2606862 w 2893435"/>
                <a:gd name="csY150" fmla="*/ 1302019 h 2625089"/>
                <a:gd name="csX151" fmla="*/ 2671188 w 2893435"/>
                <a:gd name="csY151" fmla="*/ 1312175 h 2625089"/>
                <a:gd name="csX152" fmla="*/ 2745669 w 2893435"/>
                <a:gd name="csY152" fmla="*/ 1349416 h 2625089"/>
                <a:gd name="csX153" fmla="*/ 2762597 w 2893435"/>
                <a:gd name="csY153" fmla="*/ 1379886 h 2625089"/>
                <a:gd name="csX154" fmla="*/ 2762597 w 2893435"/>
                <a:gd name="csY154" fmla="*/ 1440825 h 26250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Lst>
              <a:rect l="l" t="t" r="r" b="b"/>
              <a:pathLst>
                <a:path w="2893435" h="2625089">
                  <a:moveTo>
                    <a:pt x="2606862" y="1027790"/>
                  </a:moveTo>
                  <a:cubicBezTo>
                    <a:pt x="2596706" y="1027790"/>
                    <a:pt x="2586549" y="1027790"/>
                    <a:pt x="2576393" y="1027790"/>
                  </a:cubicBezTo>
                  <a:lnTo>
                    <a:pt x="2488369" y="790803"/>
                  </a:lnTo>
                  <a:cubicBezTo>
                    <a:pt x="2691501" y="675694"/>
                    <a:pt x="2762597" y="418394"/>
                    <a:pt x="2650874" y="215262"/>
                  </a:cubicBezTo>
                  <a:cubicBezTo>
                    <a:pt x="2535766" y="12129"/>
                    <a:pt x="2278465" y="-58967"/>
                    <a:pt x="2075333" y="52756"/>
                  </a:cubicBezTo>
                  <a:cubicBezTo>
                    <a:pt x="1977153" y="106924"/>
                    <a:pt x="1902671" y="201719"/>
                    <a:pt x="1875587" y="310057"/>
                  </a:cubicBezTo>
                  <a:lnTo>
                    <a:pt x="1560732" y="276201"/>
                  </a:lnTo>
                  <a:cubicBezTo>
                    <a:pt x="1537033" y="127238"/>
                    <a:pt x="1398226" y="22286"/>
                    <a:pt x="1249263" y="45985"/>
                  </a:cubicBezTo>
                  <a:cubicBezTo>
                    <a:pt x="1113841" y="66298"/>
                    <a:pt x="1015661" y="181406"/>
                    <a:pt x="1015661" y="316828"/>
                  </a:cubicBezTo>
                  <a:cubicBezTo>
                    <a:pt x="1015661" y="364225"/>
                    <a:pt x="1029203" y="411623"/>
                    <a:pt x="1052902" y="455635"/>
                  </a:cubicBezTo>
                  <a:lnTo>
                    <a:pt x="673722" y="828044"/>
                  </a:lnTo>
                  <a:cubicBezTo>
                    <a:pt x="602625" y="773875"/>
                    <a:pt x="514601" y="743405"/>
                    <a:pt x="423192" y="743405"/>
                  </a:cubicBezTo>
                  <a:cubicBezTo>
                    <a:pt x="189590" y="743405"/>
                    <a:pt x="0" y="932995"/>
                    <a:pt x="0" y="1166597"/>
                  </a:cubicBezTo>
                  <a:cubicBezTo>
                    <a:pt x="0" y="1400199"/>
                    <a:pt x="189590" y="1589789"/>
                    <a:pt x="423192" y="1589789"/>
                  </a:cubicBezTo>
                  <a:lnTo>
                    <a:pt x="507830" y="2097619"/>
                  </a:lnTo>
                  <a:cubicBezTo>
                    <a:pt x="369023" y="2158559"/>
                    <a:pt x="304698" y="2321065"/>
                    <a:pt x="365638" y="2459872"/>
                  </a:cubicBezTo>
                  <a:cubicBezTo>
                    <a:pt x="426577" y="2598679"/>
                    <a:pt x="589083" y="2663004"/>
                    <a:pt x="727890" y="2602064"/>
                  </a:cubicBezTo>
                  <a:cubicBezTo>
                    <a:pt x="856541" y="2547896"/>
                    <a:pt x="920866" y="2405703"/>
                    <a:pt x="883625" y="2270282"/>
                  </a:cubicBezTo>
                  <a:lnTo>
                    <a:pt x="1181552" y="2114547"/>
                  </a:lnTo>
                  <a:cubicBezTo>
                    <a:pt x="1374527" y="2327836"/>
                    <a:pt x="1706310" y="2344763"/>
                    <a:pt x="1922984" y="2151788"/>
                  </a:cubicBezTo>
                  <a:cubicBezTo>
                    <a:pt x="2031321" y="2053607"/>
                    <a:pt x="2095647" y="1911415"/>
                    <a:pt x="2095647" y="1765837"/>
                  </a:cubicBezTo>
                  <a:cubicBezTo>
                    <a:pt x="2095647" y="1728596"/>
                    <a:pt x="2092261" y="1687969"/>
                    <a:pt x="2082104" y="1650729"/>
                  </a:cubicBezTo>
                  <a:lnTo>
                    <a:pt x="2410501" y="1481452"/>
                  </a:lnTo>
                  <a:cubicBezTo>
                    <a:pt x="2512067" y="1596560"/>
                    <a:pt x="2684730" y="1606717"/>
                    <a:pt x="2799838" y="1505151"/>
                  </a:cubicBezTo>
                  <a:cubicBezTo>
                    <a:pt x="2914946" y="1403585"/>
                    <a:pt x="2925103" y="1230922"/>
                    <a:pt x="2823537" y="1115814"/>
                  </a:cubicBezTo>
                  <a:cubicBezTo>
                    <a:pt x="2759212" y="1061645"/>
                    <a:pt x="2684730" y="1027790"/>
                    <a:pt x="2606862" y="1027790"/>
                  </a:cubicBezTo>
                  <a:lnTo>
                    <a:pt x="2606862" y="1027790"/>
                  </a:lnTo>
                  <a:close/>
                  <a:moveTo>
                    <a:pt x="2606862" y="1129356"/>
                  </a:moveTo>
                  <a:cubicBezTo>
                    <a:pt x="2650874" y="1129356"/>
                    <a:pt x="2684730" y="1163212"/>
                    <a:pt x="2684730" y="1207224"/>
                  </a:cubicBezTo>
                  <a:cubicBezTo>
                    <a:pt x="2684730" y="1251236"/>
                    <a:pt x="2650874" y="1285091"/>
                    <a:pt x="2606862" y="1285091"/>
                  </a:cubicBezTo>
                  <a:cubicBezTo>
                    <a:pt x="2562850" y="1285091"/>
                    <a:pt x="2528995" y="1251236"/>
                    <a:pt x="2528995" y="1207224"/>
                  </a:cubicBezTo>
                  <a:cubicBezTo>
                    <a:pt x="2528995" y="1207224"/>
                    <a:pt x="2528995" y="1207224"/>
                    <a:pt x="2528995" y="1207224"/>
                  </a:cubicBezTo>
                  <a:cubicBezTo>
                    <a:pt x="2528995" y="1163212"/>
                    <a:pt x="2562850" y="1129356"/>
                    <a:pt x="2606862" y="1129356"/>
                  </a:cubicBezTo>
                  <a:lnTo>
                    <a:pt x="2606862" y="1129356"/>
                  </a:lnTo>
                  <a:close/>
                  <a:moveTo>
                    <a:pt x="2281851" y="164479"/>
                  </a:moveTo>
                  <a:cubicBezTo>
                    <a:pt x="2346176" y="164479"/>
                    <a:pt x="2400345" y="218647"/>
                    <a:pt x="2400345" y="282972"/>
                  </a:cubicBezTo>
                  <a:cubicBezTo>
                    <a:pt x="2400345" y="347297"/>
                    <a:pt x="2346176" y="401466"/>
                    <a:pt x="2281851" y="401466"/>
                  </a:cubicBezTo>
                  <a:cubicBezTo>
                    <a:pt x="2217526" y="401466"/>
                    <a:pt x="2163357" y="347297"/>
                    <a:pt x="2163357" y="282972"/>
                  </a:cubicBezTo>
                  <a:cubicBezTo>
                    <a:pt x="2163357" y="282972"/>
                    <a:pt x="2163357" y="282972"/>
                    <a:pt x="2163357" y="282972"/>
                  </a:cubicBezTo>
                  <a:cubicBezTo>
                    <a:pt x="2163357" y="218647"/>
                    <a:pt x="2214140" y="164479"/>
                    <a:pt x="2281851" y="164479"/>
                  </a:cubicBezTo>
                  <a:close/>
                  <a:moveTo>
                    <a:pt x="2041478" y="550430"/>
                  </a:moveTo>
                  <a:cubicBezTo>
                    <a:pt x="2041478" y="533502"/>
                    <a:pt x="2051635" y="513189"/>
                    <a:pt x="2065177" y="503032"/>
                  </a:cubicBezTo>
                  <a:cubicBezTo>
                    <a:pt x="2099032" y="479333"/>
                    <a:pt x="2139658" y="459020"/>
                    <a:pt x="2180285" y="448864"/>
                  </a:cubicBezTo>
                  <a:cubicBezTo>
                    <a:pt x="2210755" y="438707"/>
                    <a:pt x="2244610" y="435321"/>
                    <a:pt x="2278465" y="435321"/>
                  </a:cubicBezTo>
                  <a:cubicBezTo>
                    <a:pt x="2312321" y="435321"/>
                    <a:pt x="2346176" y="442092"/>
                    <a:pt x="2376646" y="448864"/>
                  </a:cubicBezTo>
                  <a:cubicBezTo>
                    <a:pt x="2417273" y="459020"/>
                    <a:pt x="2457899" y="479333"/>
                    <a:pt x="2491754" y="506418"/>
                  </a:cubicBezTo>
                  <a:cubicBezTo>
                    <a:pt x="2505296" y="516574"/>
                    <a:pt x="2515453" y="536887"/>
                    <a:pt x="2515453" y="553815"/>
                  </a:cubicBezTo>
                  <a:lnTo>
                    <a:pt x="2515453" y="645225"/>
                  </a:lnTo>
                  <a:lnTo>
                    <a:pt x="2041478" y="645225"/>
                  </a:lnTo>
                  <a:lnTo>
                    <a:pt x="2041478" y="550430"/>
                  </a:lnTo>
                  <a:close/>
                  <a:moveTo>
                    <a:pt x="1286504" y="144165"/>
                  </a:moveTo>
                  <a:cubicBezTo>
                    <a:pt x="1330516" y="144165"/>
                    <a:pt x="1364371" y="178021"/>
                    <a:pt x="1364371" y="222033"/>
                  </a:cubicBezTo>
                  <a:cubicBezTo>
                    <a:pt x="1364371" y="266045"/>
                    <a:pt x="1330516" y="299900"/>
                    <a:pt x="1286504" y="299900"/>
                  </a:cubicBezTo>
                  <a:cubicBezTo>
                    <a:pt x="1242492" y="299900"/>
                    <a:pt x="1208636" y="266045"/>
                    <a:pt x="1208636" y="222033"/>
                  </a:cubicBezTo>
                  <a:cubicBezTo>
                    <a:pt x="1208636" y="222033"/>
                    <a:pt x="1208636" y="222033"/>
                    <a:pt x="1208636" y="222033"/>
                  </a:cubicBezTo>
                  <a:cubicBezTo>
                    <a:pt x="1208636" y="181406"/>
                    <a:pt x="1242492" y="144165"/>
                    <a:pt x="1286504" y="144165"/>
                  </a:cubicBezTo>
                  <a:lnTo>
                    <a:pt x="1286504" y="144165"/>
                  </a:lnTo>
                  <a:close/>
                  <a:moveTo>
                    <a:pt x="1127383" y="398081"/>
                  </a:moveTo>
                  <a:cubicBezTo>
                    <a:pt x="1127383" y="384538"/>
                    <a:pt x="1134154" y="374382"/>
                    <a:pt x="1144311" y="367611"/>
                  </a:cubicBezTo>
                  <a:cubicBezTo>
                    <a:pt x="1168010" y="350683"/>
                    <a:pt x="1195094" y="340526"/>
                    <a:pt x="1222178" y="333755"/>
                  </a:cubicBezTo>
                  <a:cubicBezTo>
                    <a:pt x="1242492" y="326984"/>
                    <a:pt x="1266190" y="323599"/>
                    <a:pt x="1286504" y="323599"/>
                  </a:cubicBezTo>
                  <a:cubicBezTo>
                    <a:pt x="1306817" y="323599"/>
                    <a:pt x="1330516" y="326984"/>
                    <a:pt x="1350829" y="333755"/>
                  </a:cubicBezTo>
                  <a:cubicBezTo>
                    <a:pt x="1377913" y="340526"/>
                    <a:pt x="1401612" y="354069"/>
                    <a:pt x="1425310" y="370996"/>
                  </a:cubicBezTo>
                  <a:cubicBezTo>
                    <a:pt x="1435467" y="377767"/>
                    <a:pt x="1442238" y="391309"/>
                    <a:pt x="1442238" y="401466"/>
                  </a:cubicBezTo>
                  <a:lnTo>
                    <a:pt x="1442238" y="462406"/>
                  </a:lnTo>
                  <a:lnTo>
                    <a:pt x="1130769" y="462406"/>
                  </a:lnTo>
                  <a:lnTo>
                    <a:pt x="1130769" y="398081"/>
                  </a:lnTo>
                  <a:close/>
                  <a:moveTo>
                    <a:pt x="416421" y="909296"/>
                  </a:moveTo>
                  <a:cubicBezTo>
                    <a:pt x="480746" y="909296"/>
                    <a:pt x="534915" y="963465"/>
                    <a:pt x="534915" y="1027790"/>
                  </a:cubicBezTo>
                  <a:cubicBezTo>
                    <a:pt x="534915" y="1092115"/>
                    <a:pt x="480746" y="1146284"/>
                    <a:pt x="416421" y="1146284"/>
                  </a:cubicBezTo>
                  <a:cubicBezTo>
                    <a:pt x="352096" y="1146284"/>
                    <a:pt x="297927" y="1092115"/>
                    <a:pt x="297927" y="1027790"/>
                  </a:cubicBezTo>
                  <a:cubicBezTo>
                    <a:pt x="297927" y="1027790"/>
                    <a:pt x="297927" y="1027790"/>
                    <a:pt x="297927" y="1027790"/>
                  </a:cubicBezTo>
                  <a:cubicBezTo>
                    <a:pt x="301313" y="963465"/>
                    <a:pt x="352096" y="909296"/>
                    <a:pt x="416421" y="909296"/>
                  </a:cubicBezTo>
                  <a:lnTo>
                    <a:pt x="416421" y="909296"/>
                  </a:lnTo>
                  <a:close/>
                  <a:moveTo>
                    <a:pt x="179433" y="1386657"/>
                  </a:moveTo>
                  <a:lnTo>
                    <a:pt x="179433" y="1295247"/>
                  </a:lnTo>
                  <a:cubicBezTo>
                    <a:pt x="179433" y="1278320"/>
                    <a:pt x="189590" y="1258007"/>
                    <a:pt x="203132" y="1247850"/>
                  </a:cubicBezTo>
                  <a:cubicBezTo>
                    <a:pt x="236987" y="1224151"/>
                    <a:pt x="277614" y="1203838"/>
                    <a:pt x="318240" y="1193681"/>
                  </a:cubicBezTo>
                  <a:cubicBezTo>
                    <a:pt x="348710" y="1183525"/>
                    <a:pt x="382566" y="1180139"/>
                    <a:pt x="416421" y="1180139"/>
                  </a:cubicBezTo>
                  <a:cubicBezTo>
                    <a:pt x="450276" y="1180139"/>
                    <a:pt x="484132" y="1186910"/>
                    <a:pt x="514601" y="1193681"/>
                  </a:cubicBezTo>
                  <a:cubicBezTo>
                    <a:pt x="555228" y="1203838"/>
                    <a:pt x="595854" y="1224151"/>
                    <a:pt x="629710" y="1251236"/>
                  </a:cubicBezTo>
                  <a:cubicBezTo>
                    <a:pt x="643252" y="1261392"/>
                    <a:pt x="653408" y="1281705"/>
                    <a:pt x="653408" y="1298633"/>
                  </a:cubicBezTo>
                  <a:lnTo>
                    <a:pt x="653408" y="1390042"/>
                  </a:lnTo>
                  <a:lnTo>
                    <a:pt x="179433" y="1386657"/>
                  </a:lnTo>
                  <a:close/>
                  <a:moveTo>
                    <a:pt x="765131" y="2490342"/>
                  </a:moveTo>
                  <a:lnTo>
                    <a:pt x="450276" y="2490342"/>
                  </a:lnTo>
                  <a:lnTo>
                    <a:pt x="450276" y="2429402"/>
                  </a:lnTo>
                  <a:cubicBezTo>
                    <a:pt x="450276" y="2415860"/>
                    <a:pt x="457047" y="2405703"/>
                    <a:pt x="467204" y="2398932"/>
                  </a:cubicBezTo>
                  <a:cubicBezTo>
                    <a:pt x="490903" y="2382004"/>
                    <a:pt x="517987" y="2368462"/>
                    <a:pt x="545071" y="2361691"/>
                  </a:cubicBezTo>
                  <a:cubicBezTo>
                    <a:pt x="565384" y="2354920"/>
                    <a:pt x="589083" y="2351534"/>
                    <a:pt x="609396" y="2351534"/>
                  </a:cubicBezTo>
                  <a:cubicBezTo>
                    <a:pt x="629710" y="2351534"/>
                    <a:pt x="653408" y="2354920"/>
                    <a:pt x="673722" y="2361691"/>
                  </a:cubicBezTo>
                  <a:cubicBezTo>
                    <a:pt x="700806" y="2368462"/>
                    <a:pt x="724505" y="2382004"/>
                    <a:pt x="748203" y="2398932"/>
                  </a:cubicBezTo>
                  <a:cubicBezTo>
                    <a:pt x="758360" y="2405703"/>
                    <a:pt x="765131" y="2419245"/>
                    <a:pt x="765131" y="2429402"/>
                  </a:cubicBezTo>
                  <a:lnTo>
                    <a:pt x="765131" y="2490342"/>
                  </a:lnTo>
                  <a:close/>
                  <a:moveTo>
                    <a:pt x="528144" y="2253354"/>
                  </a:moveTo>
                  <a:cubicBezTo>
                    <a:pt x="528144" y="2209342"/>
                    <a:pt x="561999" y="2175487"/>
                    <a:pt x="606011" y="2175487"/>
                  </a:cubicBezTo>
                  <a:cubicBezTo>
                    <a:pt x="650023" y="2175487"/>
                    <a:pt x="683878" y="2209342"/>
                    <a:pt x="683878" y="2253354"/>
                  </a:cubicBezTo>
                  <a:cubicBezTo>
                    <a:pt x="683878" y="2297366"/>
                    <a:pt x="650023" y="2331221"/>
                    <a:pt x="606011" y="2331221"/>
                  </a:cubicBezTo>
                  <a:cubicBezTo>
                    <a:pt x="565384" y="2334607"/>
                    <a:pt x="531529" y="2297366"/>
                    <a:pt x="528144" y="2253354"/>
                  </a:cubicBezTo>
                  <a:lnTo>
                    <a:pt x="528144" y="2253354"/>
                  </a:lnTo>
                  <a:close/>
                  <a:moveTo>
                    <a:pt x="798986" y="2158559"/>
                  </a:moveTo>
                  <a:cubicBezTo>
                    <a:pt x="754974" y="2114547"/>
                    <a:pt x="694035" y="2087463"/>
                    <a:pt x="633095" y="2080692"/>
                  </a:cubicBezTo>
                  <a:lnTo>
                    <a:pt x="548457" y="1572861"/>
                  </a:lnTo>
                  <a:cubicBezTo>
                    <a:pt x="629710" y="1545777"/>
                    <a:pt x="700806" y="1494994"/>
                    <a:pt x="751589" y="1427283"/>
                  </a:cubicBezTo>
                  <a:lnTo>
                    <a:pt x="1066444" y="1593175"/>
                  </a:lnTo>
                  <a:cubicBezTo>
                    <a:pt x="1015661" y="1728596"/>
                    <a:pt x="1025817" y="1880945"/>
                    <a:pt x="1093528" y="2009595"/>
                  </a:cubicBezTo>
                  <a:lnTo>
                    <a:pt x="798986" y="2158559"/>
                  </a:lnTo>
                  <a:close/>
                  <a:moveTo>
                    <a:pt x="1130769" y="1467910"/>
                  </a:moveTo>
                  <a:lnTo>
                    <a:pt x="819300" y="1305404"/>
                  </a:lnTo>
                  <a:cubicBezTo>
                    <a:pt x="832842" y="1261392"/>
                    <a:pt x="839613" y="1217380"/>
                    <a:pt x="839613" y="1169983"/>
                  </a:cubicBezTo>
                  <a:cubicBezTo>
                    <a:pt x="839613" y="1081959"/>
                    <a:pt x="812529" y="997320"/>
                    <a:pt x="761745" y="926224"/>
                  </a:cubicBezTo>
                  <a:lnTo>
                    <a:pt x="1140925" y="557201"/>
                  </a:lnTo>
                  <a:cubicBezTo>
                    <a:pt x="1269576" y="635068"/>
                    <a:pt x="1438853" y="597827"/>
                    <a:pt x="1516720" y="469177"/>
                  </a:cubicBezTo>
                  <a:cubicBezTo>
                    <a:pt x="1526877" y="452249"/>
                    <a:pt x="1533648" y="435321"/>
                    <a:pt x="1540419" y="418394"/>
                  </a:cubicBezTo>
                  <a:lnTo>
                    <a:pt x="1855273" y="452249"/>
                  </a:lnTo>
                  <a:cubicBezTo>
                    <a:pt x="1862045" y="574128"/>
                    <a:pt x="1922984" y="689237"/>
                    <a:pt x="2021165" y="763718"/>
                  </a:cubicBezTo>
                  <a:lnTo>
                    <a:pt x="1743551" y="1281705"/>
                  </a:lnTo>
                  <a:cubicBezTo>
                    <a:pt x="1523491" y="1193681"/>
                    <a:pt x="1269576" y="1271549"/>
                    <a:pt x="1130769" y="1467910"/>
                  </a:cubicBezTo>
                  <a:lnTo>
                    <a:pt x="1130769" y="1467910"/>
                  </a:lnTo>
                  <a:close/>
                  <a:moveTo>
                    <a:pt x="1706310" y="1593175"/>
                  </a:moveTo>
                  <a:cubicBezTo>
                    <a:pt x="1706310" y="1674427"/>
                    <a:pt x="1638599" y="1738753"/>
                    <a:pt x="1557346" y="1738753"/>
                  </a:cubicBezTo>
                  <a:cubicBezTo>
                    <a:pt x="1476094" y="1738753"/>
                    <a:pt x="1411768" y="1674427"/>
                    <a:pt x="1411768" y="1593175"/>
                  </a:cubicBezTo>
                  <a:cubicBezTo>
                    <a:pt x="1411768" y="1511922"/>
                    <a:pt x="1476094" y="1447597"/>
                    <a:pt x="1557346" y="1447597"/>
                  </a:cubicBezTo>
                  <a:cubicBezTo>
                    <a:pt x="1557346" y="1447597"/>
                    <a:pt x="1557346" y="1447597"/>
                    <a:pt x="1560732" y="1447597"/>
                  </a:cubicBezTo>
                  <a:cubicBezTo>
                    <a:pt x="1641985" y="1447597"/>
                    <a:pt x="1706310" y="1511922"/>
                    <a:pt x="1706310" y="1593175"/>
                  </a:cubicBezTo>
                  <a:lnTo>
                    <a:pt x="1706310" y="1593175"/>
                  </a:lnTo>
                  <a:close/>
                  <a:moveTo>
                    <a:pt x="1851888" y="2036680"/>
                  </a:moveTo>
                  <a:lnTo>
                    <a:pt x="1266190" y="2036680"/>
                  </a:lnTo>
                  <a:lnTo>
                    <a:pt x="1266190" y="1924957"/>
                  </a:lnTo>
                  <a:cubicBezTo>
                    <a:pt x="1266190" y="1901258"/>
                    <a:pt x="1276347" y="1880945"/>
                    <a:pt x="1296660" y="1867403"/>
                  </a:cubicBezTo>
                  <a:cubicBezTo>
                    <a:pt x="1340672" y="1836933"/>
                    <a:pt x="1388070" y="1813234"/>
                    <a:pt x="1438853" y="1796307"/>
                  </a:cubicBezTo>
                  <a:cubicBezTo>
                    <a:pt x="1479479" y="1786150"/>
                    <a:pt x="1520105" y="1779379"/>
                    <a:pt x="1560732" y="1779379"/>
                  </a:cubicBezTo>
                  <a:cubicBezTo>
                    <a:pt x="1601358" y="1779379"/>
                    <a:pt x="1641985" y="1786150"/>
                    <a:pt x="1682611" y="1796307"/>
                  </a:cubicBezTo>
                  <a:cubicBezTo>
                    <a:pt x="1733394" y="1809849"/>
                    <a:pt x="1784177" y="1833548"/>
                    <a:pt x="1824804" y="1867403"/>
                  </a:cubicBezTo>
                  <a:cubicBezTo>
                    <a:pt x="1841731" y="1880945"/>
                    <a:pt x="1855273" y="1904644"/>
                    <a:pt x="1855273" y="1924957"/>
                  </a:cubicBezTo>
                  <a:lnTo>
                    <a:pt x="1851888" y="2036680"/>
                  </a:lnTo>
                  <a:close/>
                  <a:moveTo>
                    <a:pt x="2332634" y="1305404"/>
                  </a:moveTo>
                  <a:cubicBezTo>
                    <a:pt x="2332634" y="1325717"/>
                    <a:pt x="2336020" y="1346030"/>
                    <a:pt x="2342791" y="1366344"/>
                  </a:cubicBezTo>
                  <a:lnTo>
                    <a:pt x="2031321" y="1528849"/>
                  </a:lnTo>
                  <a:cubicBezTo>
                    <a:pt x="1994081" y="1454368"/>
                    <a:pt x="1936526" y="1393428"/>
                    <a:pt x="1868816" y="1346030"/>
                  </a:cubicBezTo>
                  <a:lnTo>
                    <a:pt x="2146430" y="828044"/>
                  </a:lnTo>
                  <a:cubicBezTo>
                    <a:pt x="2190441" y="844971"/>
                    <a:pt x="2237839" y="851742"/>
                    <a:pt x="2285237" y="851742"/>
                  </a:cubicBezTo>
                  <a:cubicBezTo>
                    <a:pt x="2312321" y="851742"/>
                    <a:pt x="2339405" y="848357"/>
                    <a:pt x="2366489" y="844971"/>
                  </a:cubicBezTo>
                  <a:lnTo>
                    <a:pt x="2454513" y="1081959"/>
                  </a:lnTo>
                  <a:cubicBezTo>
                    <a:pt x="2373260" y="1129356"/>
                    <a:pt x="2329248" y="1213995"/>
                    <a:pt x="2332634" y="1305404"/>
                  </a:cubicBezTo>
                  <a:close/>
                  <a:moveTo>
                    <a:pt x="2762597" y="1440825"/>
                  </a:moveTo>
                  <a:lnTo>
                    <a:pt x="2447742" y="1440825"/>
                  </a:lnTo>
                  <a:lnTo>
                    <a:pt x="2447742" y="1379886"/>
                  </a:lnTo>
                  <a:cubicBezTo>
                    <a:pt x="2447742" y="1366344"/>
                    <a:pt x="2454513" y="1356187"/>
                    <a:pt x="2464670" y="1349416"/>
                  </a:cubicBezTo>
                  <a:cubicBezTo>
                    <a:pt x="2488369" y="1332488"/>
                    <a:pt x="2515453" y="1318946"/>
                    <a:pt x="2542537" y="1312175"/>
                  </a:cubicBezTo>
                  <a:cubicBezTo>
                    <a:pt x="2562850" y="1305404"/>
                    <a:pt x="2586549" y="1302019"/>
                    <a:pt x="2606862" y="1302019"/>
                  </a:cubicBezTo>
                  <a:cubicBezTo>
                    <a:pt x="2627176" y="1302019"/>
                    <a:pt x="2650874" y="1305404"/>
                    <a:pt x="2671188" y="1312175"/>
                  </a:cubicBezTo>
                  <a:cubicBezTo>
                    <a:pt x="2698272" y="1318946"/>
                    <a:pt x="2721971" y="1332488"/>
                    <a:pt x="2745669" y="1349416"/>
                  </a:cubicBezTo>
                  <a:cubicBezTo>
                    <a:pt x="2755826" y="1356187"/>
                    <a:pt x="2762597" y="1369729"/>
                    <a:pt x="2762597" y="1379886"/>
                  </a:cubicBezTo>
                  <a:lnTo>
                    <a:pt x="2762597" y="1440825"/>
                  </a:lnTo>
                  <a:close/>
                </a:path>
              </a:pathLst>
            </a:custGeom>
            <a:solidFill>
              <a:srgbClr val="0F4D7B"/>
            </a:solidFill>
            <a:ln w="33834" cap="flat">
              <a:noFill/>
              <a:prstDash val="solid"/>
              <a:miter/>
            </a:ln>
          </p:spPr>
          <p:txBody>
            <a:bodyPr/>
            <a:lstStyle/>
            <a:p>
              <a:endParaRPr lang="en-US"/>
            </a:p>
          </p:txBody>
        </p:sp>
      </p:grpSp>
      <p:sp>
        <p:nvSpPr>
          <p:cNvPr id="11" name="Slide Number Placeholder 4">
            <a:extLst>
              <a:ext uri="{FF2B5EF4-FFF2-40B4-BE49-F238E27FC236}">
                <a16:creationId xmlns:a16="http://schemas.microsoft.com/office/drawing/2014/main" id="{8341B7AF-959A-D8D5-BF54-2940C4CA15E9}"/>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18</a:t>
            </a:fld>
            <a:endParaRPr lang="en-US"/>
          </a:p>
        </p:txBody>
      </p:sp>
    </p:spTree>
    <p:extLst>
      <p:ext uri="{BB962C8B-B14F-4D97-AF65-F5344CB8AC3E}">
        <p14:creationId xmlns:p14="http://schemas.microsoft.com/office/powerpoint/2010/main" val="343083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E57-C189-68CF-2768-5024BFA6FEED}"/>
              </a:ext>
            </a:extLst>
          </p:cNvPr>
          <p:cNvSpPr>
            <a:spLocks noGrp="1"/>
          </p:cNvSpPr>
          <p:nvPr>
            <p:ph type="title"/>
          </p:nvPr>
        </p:nvSpPr>
        <p:spPr/>
        <p:txBody>
          <a:bodyPr/>
          <a:lstStyle/>
          <a:p>
            <a:r>
              <a:rPr lang="en-US" dirty="0"/>
              <a:t>3. Health Information Technology System (cont.)</a:t>
            </a:r>
          </a:p>
        </p:txBody>
      </p:sp>
      <p:sp>
        <p:nvSpPr>
          <p:cNvPr id="3" name="Content Placeholder 2" descr="Right pointing arrow">
            <a:extLst>
              <a:ext uri="{FF2B5EF4-FFF2-40B4-BE49-F238E27FC236}">
                <a16:creationId xmlns:a16="http://schemas.microsoft.com/office/drawing/2014/main" id="{2AE52C12-E9E5-EFAD-956C-35ECA28CE06C}"/>
              </a:ext>
            </a:extLst>
          </p:cNvPr>
          <p:cNvSpPr>
            <a:spLocks noGrp="1"/>
          </p:cNvSpPr>
          <p:nvPr>
            <p:ph sz="half" idx="1"/>
          </p:nvPr>
        </p:nvSpPr>
        <p:spPr>
          <a:xfrm>
            <a:off x="950976" y="1241796"/>
            <a:ext cx="10132935" cy="914400"/>
          </a:xfrm>
          <a:prstGeom prst="rightArrow">
            <a:avLst/>
          </a:prstGeom>
          <a:solidFill>
            <a:srgbClr val="0F4D7B"/>
          </a:solidFill>
          <a:ln w="47625">
            <a:solidFill>
              <a:srgbClr val="990000"/>
            </a:solidFill>
          </a:ln>
        </p:spPr>
        <p:txBody>
          <a:bodyPr/>
          <a:lstStyle/>
          <a:p>
            <a:pPr algn="ctr"/>
            <a:r>
              <a:rPr lang="en-US" b="1">
                <a:solidFill>
                  <a:schemeClr val="bg1"/>
                </a:solidFill>
              </a:rPr>
              <a:t>No Integration</a:t>
            </a:r>
          </a:p>
        </p:txBody>
      </p:sp>
      <p:sp>
        <p:nvSpPr>
          <p:cNvPr id="4" name="Content Placeholder 3">
            <a:extLst>
              <a:ext uri="{FF2B5EF4-FFF2-40B4-BE49-F238E27FC236}">
                <a16:creationId xmlns:a16="http://schemas.microsoft.com/office/drawing/2014/main" id="{62302116-3B3E-6243-B387-C3B8D30F7244}"/>
              </a:ext>
            </a:extLst>
          </p:cNvPr>
          <p:cNvSpPr>
            <a:spLocks noGrp="1"/>
          </p:cNvSpPr>
          <p:nvPr>
            <p:ph sz="half" idx="15"/>
          </p:nvPr>
        </p:nvSpPr>
        <p:spPr>
          <a:xfrm>
            <a:off x="1081605" y="1946362"/>
            <a:ext cx="1850461" cy="3431479"/>
          </a:xfrm>
          <a:solidFill>
            <a:schemeClr val="bg2"/>
          </a:solidFill>
        </p:spPr>
        <p:txBody>
          <a:bodyPr/>
          <a:lstStyle/>
          <a:p>
            <a:pPr marL="0" indent="0"/>
            <a:r>
              <a:rPr lang="en-US" sz="2000"/>
              <a:t>Separate medical and dental records with no shared access.</a:t>
            </a:r>
          </a:p>
        </p:txBody>
      </p:sp>
      <p:sp>
        <p:nvSpPr>
          <p:cNvPr id="5" name="Content Placeholder 4" descr="Right pointing arrow">
            <a:extLst>
              <a:ext uri="{FF2B5EF4-FFF2-40B4-BE49-F238E27FC236}">
                <a16:creationId xmlns:a16="http://schemas.microsoft.com/office/drawing/2014/main" id="{63C89F69-8994-1729-CD16-8F5FDEBB7AB6}"/>
              </a:ext>
            </a:extLst>
          </p:cNvPr>
          <p:cNvSpPr>
            <a:spLocks noGrp="1"/>
          </p:cNvSpPr>
          <p:nvPr>
            <p:ph sz="half" idx="2"/>
          </p:nvPr>
        </p:nvSpPr>
        <p:spPr>
          <a:xfrm>
            <a:off x="3080222" y="1793130"/>
            <a:ext cx="8003689" cy="914400"/>
          </a:xfrm>
          <a:prstGeom prst="rightArrow">
            <a:avLst/>
          </a:prstGeom>
          <a:solidFill>
            <a:srgbClr val="0F4D7B"/>
          </a:solidFill>
          <a:ln w="47625">
            <a:solidFill>
              <a:srgbClr val="990000"/>
            </a:solidFill>
          </a:ln>
        </p:spPr>
        <p:txBody>
          <a:bodyPr/>
          <a:lstStyle/>
          <a:p>
            <a:pPr marL="0" indent="0" algn="ctr"/>
            <a:r>
              <a:rPr lang="en-US" b="1">
                <a:solidFill>
                  <a:schemeClr val="bg1"/>
                </a:solidFill>
              </a:rPr>
              <a:t>Minimal Integration</a:t>
            </a:r>
          </a:p>
        </p:txBody>
      </p:sp>
      <p:sp>
        <p:nvSpPr>
          <p:cNvPr id="6" name="Content Placeholder 5">
            <a:extLst>
              <a:ext uri="{FF2B5EF4-FFF2-40B4-BE49-F238E27FC236}">
                <a16:creationId xmlns:a16="http://schemas.microsoft.com/office/drawing/2014/main" id="{6D131D77-6388-1760-FA85-BA1DAC14D77A}"/>
              </a:ext>
            </a:extLst>
          </p:cNvPr>
          <p:cNvSpPr>
            <a:spLocks noGrp="1"/>
          </p:cNvSpPr>
          <p:nvPr>
            <p:ph sz="half" idx="16"/>
          </p:nvPr>
        </p:nvSpPr>
        <p:spPr>
          <a:xfrm>
            <a:off x="3209614" y="2504660"/>
            <a:ext cx="2150151" cy="3199755"/>
          </a:xfrm>
          <a:solidFill>
            <a:schemeClr val="bg2"/>
          </a:solidFill>
        </p:spPr>
        <p:txBody>
          <a:bodyPr/>
          <a:lstStyle/>
          <a:p>
            <a:pPr marL="0" indent="0"/>
            <a:r>
              <a:rPr lang="en-US" sz="2000"/>
              <a:t>Separate electronic medical and dental records, but medical and dental have access to the other health record.</a:t>
            </a:r>
          </a:p>
        </p:txBody>
      </p:sp>
      <p:sp>
        <p:nvSpPr>
          <p:cNvPr id="7" name="Content Placeholder 6" descr="Right pointing arrow">
            <a:extLst>
              <a:ext uri="{FF2B5EF4-FFF2-40B4-BE49-F238E27FC236}">
                <a16:creationId xmlns:a16="http://schemas.microsoft.com/office/drawing/2014/main" id="{6D2F3964-EBB2-9F0F-FAB7-9E13905DCAA9}"/>
              </a:ext>
            </a:extLst>
          </p:cNvPr>
          <p:cNvSpPr>
            <a:spLocks noGrp="1"/>
          </p:cNvSpPr>
          <p:nvPr>
            <p:ph sz="quarter" idx="13"/>
          </p:nvPr>
        </p:nvSpPr>
        <p:spPr>
          <a:xfrm>
            <a:off x="5541407" y="2327142"/>
            <a:ext cx="5542504" cy="914400"/>
          </a:xfrm>
          <a:prstGeom prst="rightArrow">
            <a:avLst/>
          </a:prstGeom>
          <a:solidFill>
            <a:srgbClr val="0F4D7B"/>
          </a:solidFill>
          <a:ln w="47625">
            <a:solidFill>
              <a:srgbClr val="990000"/>
            </a:solidFill>
          </a:ln>
        </p:spPr>
        <p:txBody>
          <a:bodyPr/>
          <a:lstStyle/>
          <a:p>
            <a:pPr marL="0" indent="0" algn="ctr"/>
            <a:r>
              <a:rPr lang="en-US" b="1">
                <a:solidFill>
                  <a:schemeClr val="bg1"/>
                </a:solidFill>
              </a:rPr>
              <a:t>Moderate Integration</a:t>
            </a:r>
          </a:p>
        </p:txBody>
      </p:sp>
      <p:sp>
        <p:nvSpPr>
          <p:cNvPr id="8" name="Content Placeholder 7">
            <a:extLst>
              <a:ext uri="{FF2B5EF4-FFF2-40B4-BE49-F238E27FC236}">
                <a16:creationId xmlns:a16="http://schemas.microsoft.com/office/drawing/2014/main" id="{F878699E-23EE-1CF8-CC18-E1B972CD85A2}"/>
              </a:ext>
            </a:extLst>
          </p:cNvPr>
          <p:cNvSpPr>
            <a:spLocks noGrp="1"/>
          </p:cNvSpPr>
          <p:nvPr>
            <p:ph sz="quarter" idx="17"/>
          </p:nvPr>
        </p:nvSpPr>
        <p:spPr>
          <a:xfrm>
            <a:off x="5637313" y="3043647"/>
            <a:ext cx="2364378" cy="2647706"/>
          </a:xfrm>
          <a:solidFill>
            <a:schemeClr val="bg2"/>
          </a:solidFill>
        </p:spPr>
        <p:txBody>
          <a:bodyPr/>
          <a:lstStyle/>
          <a:p>
            <a:pPr marL="0" indent="0"/>
            <a:r>
              <a:rPr lang="en-US" sz="2000"/>
              <a:t>Interfaced electronic medical and dental records. Medical and dental has access to the other health record.</a:t>
            </a:r>
          </a:p>
        </p:txBody>
      </p:sp>
      <p:sp>
        <p:nvSpPr>
          <p:cNvPr id="10" name="Content Placeholder 9" descr="Right pointing arrow">
            <a:extLst>
              <a:ext uri="{FF2B5EF4-FFF2-40B4-BE49-F238E27FC236}">
                <a16:creationId xmlns:a16="http://schemas.microsoft.com/office/drawing/2014/main" id="{D0C4BF41-C3ED-0139-0BB2-437EF90B1A18}"/>
              </a:ext>
            </a:extLst>
          </p:cNvPr>
          <p:cNvSpPr>
            <a:spLocks noGrp="1"/>
          </p:cNvSpPr>
          <p:nvPr>
            <p:ph sz="half" idx="18"/>
          </p:nvPr>
        </p:nvSpPr>
        <p:spPr>
          <a:xfrm>
            <a:off x="8161672" y="2876293"/>
            <a:ext cx="2922239" cy="914400"/>
          </a:xfrm>
          <a:prstGeom prst="rightArrow">
            <a:avLst/>
          </a:prstGeom>
          <a:solidFill>
            <a:srgbClr val="0F4D7B"/>
          </a:solidFill>
          <a:ln w="47625">
            <a:solidFill>
              <a:srgbClr val="990000"/>
            </a:solidFill>
          </a:ln>
        </p:spPr>
        <p:txBody>
          <a:bodyPr/>
          <a:lstStyle/>
          <a:p>
            <a:pPr marL="0" indent="0" algn="ctr"/>
            <a:r>
              <a:rPr lang="en-US" b="1">
                <a:solidFill>
                  <a:schemeClr val="bg1"/>
                </a:solidFill>
              </a:rPr>
              <a:t>Full Integration</a:t>
            </a:r>
          </a:p>
        </p:txBody>
      </p:sp>
      <p:sp>
        <p:nvSpPr>
          <p:cNvPr id="11" name="Content Placeholder 10">
            <a:extLst>
              <a:ext uri="{FF2B5EF4-FFF2-40B4-BE49-F238E27FC236}">
                <a16:creationId xmlns:a16="http://schemas.microsoft.com/office/drawing/2014/main" id="{3CE8DABA-0C1C-E755-8B09-FC78520D9E1D}"/>
              </a:ext>
            </a:extLst>
          </p:cNvPr>
          <p:cNvSpPr>
            <a:spLocks noGrp="1"/>
          </p:cNvSpPr>
          <p:nvPr>
            <p:ph sz="half" idx="19"/>
          </p:nvPr>
        </p:nvSpPr>
        <p:spPr>
          <a:xfrm>
            <a:off x="8279239" y="3590333"/>
            <a:ext cx="1985554" cy="2087955"/>
          </a:xfrm>
          <a:solidFill>
            <a:schemeClr val="bg2"/>
          </a:solidFill>
        </p:spPr>
        <p:txBody>
          <a:bodyPr/>
          <a:lstStyle/>
          <a:p>
            <a:pPr marL="0" indent="0"/>
            <a:r>
              <a:rPr lang="en-US" sz="2000"/>
              <a:t>Fully integrated electronic medical and dental record with shared access.</a:t>
            </a:r>
          </a:p>
        </p:txBody>
      </p:sp>
      <p:sp>
        <p:nvSpPr>
          <p:cNvPr id="9" name="Slide Number Placeholder 8">
            <a:extLst>
              <a:ext uri="{FF2B5EF4-FFF2-40B4-BE49-F238E27FC236}">
                <a16:creationId xmlns:a16="http://schemas.microsoft.com/office/drawing/2014/main" id="{2A70EDEE-39E7-AC30-45F2-8E688D40744A}"/>
              </a:ext>
            </a:extLst>
          </p:cNvPr>
          <p:cNvSpPr>
            <a:spLocks noGrp="1"/>
          </p:cNvSpPr>
          <p:nvPr>
            <p:ph type="sldNum" sz="quarter" idx="12"/>
          </p:nvPr>
        </p:nvSpPr>
        <p:spPr/>
        <p:txBody>
          <a:bodyPr/>
          <a:lstStyle/>
          <a:p>
            <a:fld id="{F9ECA865-404D-4A57-9AC1-FD3038CC100D}" type="slidenum">
              <a:rPr lang="en-US" smtClean="0"/>
              <a:pPr/>
              <a:t>19</a:t>
            </a:fld>
            <a:endParaRPr lang="en-US"/>
          </a:p>
        </p:txBody>
      </p:sp>
    </p:spTree>
    <p:extLst>
      <p:ext uri="{BB962C8B-B14F-4D97-AF65-F5344CB8AC3E}">
        <p14:creationId xmlns:p14="http://schemas.microsoft.com/office/powerpoint/2010/main" val="188135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781D2-39DF-D0BD-92C3-BFA9D1FC3B88}"/>
              </a:ext>
            </a:extLst>
          </p:cNvPr>
          <p:cNvSpPr>
            <a:spLocks noGrp="1"/>
          </p:cNvSpPr>
          <p:nvPr>
            <p:ph type="title"/>
          </p:nvPr>
        </p:nvSpPr>
        <p:spPr>
          <a:xfrm>
            <a:off x="838200" y="1"/>
            <a:ext cx="10515600" cy="1066800"/>
          </a:xfrm>
        </p:spPr>
        <p:txBody>
          <a:bodyPr/>
          <a:lstStyle/>
          <a:p>
            <a:r>
              <a:rPr lang="en-US" dirty="0"/>
              <a:t>Disclosure</a:t>
            </a:r>
          </a:p>
        </p:txBody>
      </p:sp>
      <p:sp>
        <p:nvSpPr>
          <p:cNvPr id="5" name="Text Placeholder 4">
            <a:extLst>
              <a:ext uri="{FF2B5EF4-FFF2-40B4-BE49-F238E27FC236}">
                <a16:creationId xmlns:a16="http://schemas.microsoft.com/office/drawing/2014/main" id="{8E70CEFF-5527-C47F-65C2-25B7EF072F2D}"/>
              </a:ext>
            </a:extLst>
          </p:cNvPr>
          <p:cNvSpPr>
            <a:spLocks noGrp="1"/>
          </p:cNvSpPr>
          <p:nvPr>
            <p:ph idx="1"/>
          </p:nvPr>
        </p:nvSpPr>
        <p:spPr>
          <a:xfrm>
            <a:off x="1959725" y="2085940"/>
            <a:ext cx="8272549" cy="2911589"/>
          </a:xfrm>
        </p:spPr>
        <p:txBody>
          <a:bodyPr vert="horz" lIns="91440" tIns="45720" rIns="91440" bIns="45720" rtlCol="0" anchor="t">
            <a:noAutofit/>
          </a:bodyPr>
          <a:lstStyle/>
          <a:p>
            <a:pPr marL="0" indent="0">
              <a:buNone/>
            </a:pPr>
            <a:r>
              <a:rPr lang="en-US" i="1"/>
              <a:t>This webinar was produced for the Health Resources and Services Administration (HRSA), Bureau of Primary Health Care under contract number 47QRAA18D00FZ/75R60224F80097.</a:t>
            </a:r>
          </a:p>
        </p:txBody>
      </p:sp>
      <p:sp>
        <p:nvSpPr>
          <p:cNvPr id="3" name="Slide Number Placeholder 2">
            <a:extLst>
              <a:ext uri="{FF2B5EF4-FFF2-40B4-BE49-F238E27FC236}">
                <a16:creationId xmlns:a16="http://schemas.microsoft.com/office/drawing/2014/main" id="{2552E0D9-1DD3-A63F-4B2C-DDA276538BCB}"/>
              </a:ext>
            </a:extLst>
          </p:cNvPr>
          <p:cNvSpPr>
            <a:spLocks noGrp="1"/>
          </p:cNvSpPr>
          <p:nvPr>
            <p:ph type="sldNum" sz="quarter" idx="12"/>
          </p:nvPr>
        </p:nvSpPr>
        <p:spPr/>
        <p:txBody>
          <a:bodyPr/>
          <a:lstStyle/>
          <a:p>
            <a:fld id="{F9ECA865-404D-4A57-9AC1-FD3038CC100D}" type="slidenum">
              <a:rPr lang="en-US" smtClean="0"/>
              <a:pPr/>
              <a:t>2</a:t>
            </a:fld>
            <a:endParaRPr lang="en-US"/>
          </a:p>
        </p:txBody>
      </p:sp>
    </p:spTree>
    <p:extLst>
      <p:ext uri="{BB962C8B-B14F-4D97-AF65-F5344CB8AC3E}">
        <p14:creationId xmlns:p14="http://schemas.microsoft.com/office/powerpoint/2010/main" val="308110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4" y="1"/>
            <a:ext cx="10842356" cy="1066800"/>
          </a:xfrm>
        </p:spPr>
        <p:txBody>
          <a:bodyPr/>
          <a:lstStyle/>
          <a:p>
            <a:r>
              <a:rPr lang="en-US" dirty="0"/>
              <a:t>Electronic Workaround Example</a:t>
            </a:r>
          </a:p>
        </p:txBody>
      </p:sp>
      <p:pic>
        <p:nvPicPr>
          <p:cNvPr id="4" name="Content Placeholder 3" descr="Lifestyle and emotional health can directly affect physical health. Our medical providers would like to better understand your situation to meet your health care needs. Please answer the following questions openly. (Use a check mark to indicate tiyr answer) Thank you! &#10;&#10;Patient Health Questionnaire-2 (PHQ-2)&#10;Over the last 2 week, how often have you been bothered by any of the following problems? &#10;&#10;Litte interest or pleasure doing things. Not at all (0), Few Days (1), More Than Half the Days (2), Nearly Every Day (3)&#10;&#10;Feeling down, depressed, or hopeless. Not at all (0), Few Days (1), More Than Half the Days (2), Nearly Every Day (3)&#10;&#10;Completed by (provider name); Date; Patient name (click here to enter text); Date of birth (click here to enter text); MR number (click here to enter text); Date of Visit:&#10;&#10;***FOR STAFF USE ONLY***&#10;Outcome: Choose an item. If incomplete patient is: unable to complete; refuses to complete&#10;Disposition: If outcome greater than or equal to 2, referal recommended: Agrees to BH referral, refuses BH referral, Referral not recommended"/>
          <p:cNvPicPr>
            <a:picLocks noGrp="1" noChangeAspect="1"/>
          </p:cNvPicPr>
          <p:nvPr>
            <p:ph idx="1"/>
          </p:nvPr>
        </p:nvPicPr>
        <p:blipFill>
          <a:blip r:embed="rId3"/>
          <a:stretch>
            <a:fillRect/>
          </a:stretch>
        </p:blipFill>
        <p:spPr>
          <a:xfrm>
            <a:off x="969936" y="1188334"/>
            <a:ext cx="7521432" cy="4481332"/>
          </a:xfrm>
          <a:prstGeom prst="rect">
            <a:avLst/>
          </a:prstGeom>
        </p:spPr>
      </p:pic>
      <p:pic>
        <p:nvPicPr>
          <p:cNvPr id="5" name="Picture 1" descr="Clipboard with PHQ-2 Questionnaire">
            <a:extLst>
              <a:ext uri="{FF2B5EF4-FFF2-40B4-BE49-F238E27FC236}">
                <a16:creationId xmlns:a16="http://schemas.microsoft.com/office/drawing/2014/main" id="{02C9C119-6845-43F2-8FDB-E476548625C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5400000">
            <a:off x="8270834" y="1872484"/>
            <a:ext cx="4481332" cy="3361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8">
            <a:extLst>
              <a:ext uri="{FF2B5EF4-FFF2-40B4-BE49-F238E27FC236}">
                <a16:creationId xmlns:a16="http://schemas.microsoft.com/office/drawing/2014/main" id="{A7F2D5F3-632C-68FA-8E65-8D4F3AA21531}"/>
              </a:ext>
            </a:extLst>
          </p:cNvPr>
          <p:cNvSpPr>
            <a:spLocks noGrp="1"/>
          </p:cNvSpPr>
          <p:nvPr>
            <p:ph type="sldNum" sz="quarter" idx="12"/>
          </p:nvPr>
        </p:nvSpPr>
        <p:spPr>
          <a:xfrm>
            <a:off x="9272016" y="6490444"/>
            <a:ext cx="2743200" cy="384048"/>
          </a:xfrm>
        </p:spPr>
        <p:txBody>
          <a:bodyPr/>
          <a:lstStyle/>
          <a:p>
            <a:fld id="{F9ECA865-404D-4A57-9AC1-FD3038CC100D}" type="slidenum">
              <a:rPr lang="en-US" smtClean="0"/>
              <a:pPr/>
              <a:t>20</a:t>
            </a:fld>
            <a:endParaRPr lang="en-US"/>
          </a:p>
        </p:txBody>
      </p:sp>
    </p:spTree>
    <p:extLst>
      <p:ext uri="{BB962C8B-B14F-4D97-AF65-F5344CB8AC3E}">
        <p14:creationId xmlns:p14="http://schemas.microsoft.com/office/powerpoint/2010/main" val="44851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9D7BA-E077-FDF7-6374-6C4C87787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CEE59-16ED-08C2-C221-1349F4FC9491}"/>
              </a:ext>
            </a:extLst>
          </p:cNvPr>
          <p:cNvSpPr>
            <a:spLocks noGrp="1"/>
          </p:cNvSpPr>
          <p:nvPr>
            <p:ph type="title"/>
          </p:nvPr>
        </p:nvSpPr>
        <p:spPr>
          <a:xfrm>
            <a:off x="838200" y="1"/>
            <a:ext cx="10515600" cy="1066800"/>
          </a:xfrm>
        </p:spPr>
        <p:txBody>
          <a:bodyPr anchor="ctr">
            <a:noAutofit/>
          </a:bodyPr>
          <a:lstStyle/>
          <a:p>
            <a:r>
              <a:rPr lang="en-US" dirty="0"/>
              <a:t>4. Clinical Care System</a:t>
            </a:r>
          </a:p>
        </p:txBody>
      </p:sp>
      <p:sp>
        <p:nvSpPr>
          <p:cNvPr id="5" name="Content Placeholder 4">
            <a:extLst>
              <a:ext uri="{FF2B5EF4-FFF2-40B4-BE49-F238E27FC236}">
                <a16:creationId xmlns:a16="http://schemas.microsoft.com/office/drawing/2014/main" id="{030E1F98-9956-6807-5C35-B1EC37328314}"/>
              </a:ext>
            </a:extLst>
          </p:cNvPr>
          <p:cNvSpPr>
            <a:spLocks noGrp="1"/>
          </p:cNvSpPr>
          <p:nvPr>
            <p:ph sz="half" idx="1"/>
          </p:nvPr>
        </p:nvSpPr>
        <p:spPr>
          <a:xfrm>
            <a:off x="0" y="1694329"/>
            <a:ext cx="9272016" cy="3718919"/>
          </a:xfrm>
          <a:solidFill>
            <a:schemeClr val="accent1">
              <a:lumMod val="75000"/>
            </a:schemeClr>
          </a:solidFill>
        </p:spPr>
        <p:txBody>
          <a:bodyPr lIns="731520" rIns="2377440" anchor="ctr" anchorCtr="0">
            <a:noAutofit/>
          </a:bodyPr>
          <a:lstStyle/>
          <a:p>
            <a:pPr>
              <a:spcAft>
                <a:spcPts val="1200"/>
              </a:spcAft>
              <a:buClr>
                <a:schemeClr val="bg1"/>
              </a:buClr>
            </a:pPr>
            <a:r>
              <a:rPr lang="en-US">
                <a:solidFill>
                  <a:schemeClr val="bg1"/>
                </a:solidFill>
              </a:rPr>
              <a:t>Collaboratively develop process workflows for the implementation of the mental health and oral health integration.</a:t>
            </a:r>
          </a:p>
          <a:p>
            <a:pPr>
              <a:spcAft>
                <a:spcPts val="1200"/>
              </a:spcAft>
              <a:buClr>
                <a:schemeClr val="bg1"/>
              </a:buClr>
            </a:pPr>
            <a:r>
              <a:rPr lang="en-US">
                <a:solidFill>
                  <a:schemeClr val="bg1"/>
                </a:solidFill>
              </a:rPr>
              <a:t>Establish clear policies and procedures that improve the ability and confidence of team members to engage in the work.</a:t>
            </a:r>
          </a:p>
        </p:txBody>
      </p:sp>
      <p:sp>
        <p:nvSpPr>
          <p:cNvPr id="7" name="Oval 6" descr="Background circle">
            <a:extLst>
              <a:ext uri="{FF2B5EF4-FFF2-40B4-BE49-F238E27FC236}">
                <a16:creationId xmlns:a16="http://schemas.microsoft.com/office/drawing/2014/main" id="{5E368148-8FFD-A891-E31F-5096A50993FE}"/>
              </a:ext>
            </a:extLst>
          </p:cNvPr>
          <p:cNvSpPr/>
          <p:nvPr/>
        </p:nvSpPr>
        <p:spPr>
          <a:xfrm>
            <a:off x="7290427" y="1459305"/>
            <a:ext cx="4063373" cy="4063373"/>
          </a:xfrm>
          <a:prstGeom prst="ellipse">
            <a:avLst/>
          </a:prstGeom>
          <a:solidFill>
            <a:schemeClr val="bg2"/>
          </a:solidFill>
          <a:ln w="19050">
            <a:solidFill>
              <a:srgbClr val="990000"/>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3" name="Content Placeholder 5" descr="Workflow icon">
            <a:extLst>
              <a:ext uri="{FF2B5EF4-FFF2-40B4-BE49-F238E27FC236}">
                <a16:creationId xmlns:a16="http://schemas.microsoft.com/office/drawing/2014/main" id="{F476C5CF-F9E8-3450-5D60-B748FF50F817}"/>
              </a:ext>
            </a:extLst>
          </p:cNvPr>
          <p:cNvPicPr>
            <a:picLocks noGrp="1" noChangeAspect="1"/>
          </p:cNvPicPr>
          <p:nvPr>
            <p:ph sz="half" idx="2"/>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7693362" y="1800249"/>
            <a:ext cx="3257502" cy="3257502"/>
          </a:xfrm>
        </p:spPr>
      </p:pic>
      <p:sp>
        <p:nvSpPr>
          <p:cNvPr id="11" name="Slide Number Placeholder 4">
            <a:extLst>
              <a:ext uri="{FF2B5EF4-FFF2-40B4-BE49-F238E27FC236}">
                <a16:creationId xmlns:a16="http://schemas.microsoft.com/office/drawing/2014/main" id="{657CE87F-5515-EC61-5E31-095F38543F3D}"/>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21</a:t>
            </a:fld>
            <a:endParaRPr lang="en-US"/>
          </a:p>
        </p:txBody>
      </p:sp>
    </p:spTree>
    <p:extLst>
      <p:ext uri="{BB962C8B-B14F-4D97-AF65-F5344CB8AC3E}">
        <p14:creationId xmlns:p14="http://schemas.microsoft.com/office/powerpoint/2010/main" val="300077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1C9097-F9E0-0DF4-44B9-F4A4AC66E171}"/>
              </a:ext>
            </a:extLst>
          </p:cNvPr>
          <p:cNvSpPr>
            <a:spLocks noGrp="1"/>
          </p:cNvSpPr>
          <p:nvPr>
            <p:ph type="title"/>
          </p:nvPr>
        </p:nvSpPr>
        <p:spPr/>
        <p:txBody>
          <a:bodyPr/>
          <a:lstStyle/>
          <a:p>
            <a:r>
              <a:rPr lang="en-US"/>
              <a:t>Clinical Care Workflow Example 1</a:t>
            </a:r>
          </a:p>
        </p:txBody>
      </p:sp>
      <p:sp>
        <p:nvSpPr>
          <p:cNvPr id="7" name="Content Placeholder 6">
            <a:extLst>
              <a:ext uri="{FF2B5EF4-FFF2-40B4-BE49-F238E27FC236}">
                <a16:creationId xmlns:a16="http://schemas.microsoft.com/office/drawing/2014/main" id="{DCDD6A1F-DDA1-88A5-95E6-4694DB0415F5}"/>
              </a:ext>
            </a:extLst>
          </p:cNvPr>
          <p:cNvSpPr>
            <a:spLocks noGrp="1"/>
          </p:cNvSpPr>
          <p:nvPr>
            <p:ph sz="half" idx="1"/>
          </p:nvPr>
        </p:nvSpPr>
        <p:spPr>
          <a:xfrm>
            <a:off x="-1" y="1255776"/>
            <a:ext cx="3502617" cy="472254"/>
          </a:xfrm>
          <a:solidFill>
            <a:srgbClr val="0F4D7B"/>
          </a:solidFill>
        </p:spPr>
        <p:txBody>
          <a:bodyPr/>
          <a:lstStyle/>
          <a:p>
            <a:pPr algn="ctr"/>
            <a:r>
              <a:rPr lang="en-US" sz="2000">
                <a:solidFill>
                  <a:schemeClr val="bg1"/>
                </a:solidFill>
              </a:rPr>
              <a:t>Patient presents to dental clinic</a:t>
            </a:r>
          </a:p>
        </p:txBody>
      </p:sp>
      <p:sp>
        <p:nvSpPr>
          <p:cNvPr id="10" name="Content Placeholder 9">
            <a:extLst>
              <a:ext uri="{FF2B5EF4-FFF2-40B4-BE49-F238E27FC236}">
                <a16:creationId xmlns:a16="http://schemas.microsoft.com/office/drawing/2014/main" id="{9BA91CCC-21BE-C992-167B-FB9E62A2BAC2}"/>
              </a:ext>
            </a:extLst>
          </p:cNvPr>
          <p:cNvSpPr>
            <a:spLocks noGrp="1"/>
          </p:cNvSpPr>
          <p:nvPr>
            <p:ph sz="half" idx="15"/>
          </p:nvPr>
        </p:nvSpPr>
        <p:spPr>
          <a:xfrm>
            <a:off x="-1" y="1956853"/>
            <a:ext cx="3502617" cy="1356348"/>
          </a:xfrm>
          <a:solidFill>
            <a:srgbClr val="0F4D7B"/>
          </a:solidFill>
        </p:spPr>
        <p:txBody>
          <a:bodyPr/>
          <a:lstStyle/>
          <a:p>
            <a:pPr algn="ctr"/>
            <a:r>
              <a:rPr lang="en-US" sz="2000">
                <a:solidFill>
                  <a:schemeClr val="bg1"/>
                </a:solidFill>
              </a:rPr>
              <a:t>Registered Dental Assistant or Registered Dental Hygienist administers depression screening</a:t>
            </a:r>
          </a:p>
        </p:txBody>
      </p:sp>
      <p:grpSp>
        <p:nvGrpSpPr>
          <p:cNvPr id="55" name="Group 54" descr="Down arrow">
            <a:extLst>
              <a:ext uri="{FF2B5EF4-FFF2-40B4-BE49-F238E27FC236}">
                <a16:creationId xmlns:a16="http://schemas.microsoft.com/office/drawing/2014/main" id="{5E8351CF-A731-EB36-83D3-1ABBA1298401}"/>
              </a:ext>
            </a:extLst>
          </p:cNvPr>
          <p:cNvGrpSpPr/>
          <p:nvPr/>
        </p:nvGrpSpPr>
        <p:grpSpPr>
          <a:xfrm>
            <a:off x="1617044" y="1562914"/>
            <a:ext cx="0" cy="2542522"/>
            <a:chOff x="1617044" y="1562914"/>
            <a:chExt cx="0" cy="2542522"/>
          </a:xfrm>
        </p:grpSpPr>
        <p:cxnSp>
          <p:nvCxnSpPr>
            <p:cNvPr id="52" name="Straight Arrow Connector 51" descr="Down arrow">
              <a:extLst>
                <a:ext uri="{FF2B5EF4-FFF2-40B4-BE49-F238E27FC236}">
                  <a16:creationId xmlns:a16="http://schemas.microsoft.com/office/drawing/2014/main" id="{358FA7D5-538B-EA65-C449-20ECF5E3D5C2}"/>
                </a:ext>
              </a:extLst>
            </p:cNvPr>
            <p:cNvCxnSpPr/>
            <p:nvPr/>
          </p:nvCxnSpPr>
          <p:spPr>
            <a:xfrm>
              <a:off x="1617044" y="1562914"/>
              <a:ext cx="0" cy="307314"/>
            </a:xfrm>
            <a:prstGeom prst="straightConnector1">
              <a:avLst/>
            </a:prstGeom>
            <a:ln w="25400">
              <a:solidFill>
                <a:srgbClr val="0F4D7B"/>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descr="Down arrow">
              <a:extLst>
                <a:ext uri="{FF2B5EF4-FFF2-40B4-BE49-F238E27FC236}">
                  <a16:creationId xmlns:a16="http://schemas.microsoft.com/office/drawing/2014/main" id="{860F6053-4EBC-E06B-6D21-BAAB4E21CE71}"/>
                </a:ext>
              </a:extLst>
            </p:cNvPr>
            <p:cNvCxnSpPr>
              <a:cxnSpLocks/>
            </p:cNvCxnSpPr>
            <p:nvPr/>
          </p:nvCxnSpPr>
          <p:spPr>
            <a:xfrm>
              <a:off x="1617044" y="3305087"/>
              <a:ext cx="0" cy="800349"/>
            </a:xfrm>
            <a:prstGeom prst="straightConnector1">
              <a:avLst/>
            </a:prstGeom>
            <a:ln w="25400">
              <a:solidFill>
                <a:srgbClr val="0F4D7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descr="Connecting lines">
            <a:extLst>
              <a:ext uri="{FF2B5EF4-FFF2-40B4-BE49-F238E27FC236}">
                <a16:creationId xmlns:a16="http://schemas.microsoft.com/office/drawing/2014/main" id="{FE2A071B-BB51-0D8C-B2AB-7F876AAE0B5E}"/>
              </a:ext>
            </a:extLst>
          </p:cNvPr>
          <p:cNvGrpSpPr/>
          <p:nvPr/>
        </p:nvGrpSpPr>
        <p:grpSpPr>
          <a:xfrm>
            <a:off x="3374229" y="1633937"/>
            <a:ext cx="6160079" cy="955274"/>
            <a:chOff x="3374229" y="1633937"/>
            <a:chExt cx="6160079" cy="955274"/>
          </a:xfrm>
        </p:grpSpPr>
        <p:cxnSp>
          <p:nvCxnSpPr>
            <p:cNvPr id="26" name="Straight Connector 25" descr="Connecting line">
              <a:extLst>
                <a:ext uri="{FF2B5EF4-FFF2-40B4-BE49-F238E27FC236}">
                  <a16:creationId xmlns:a16="http://schemas.microsoft.com/office/drawing/2014/main" id="{2E04A0FB-7941-322E-1B6C-6F541979EAD0}"/>
                </a:ext>
              </a:extLst>
            </p:cNvPr>
            <p:cNvCxnSpPr/>
            <p:nvPr/>
          </p:nvCxnSpPr>
          <p:spPr>
            <a:xfrm>
              <a:off x="3374229" y="2119618"/>
              <a:ext cx="2846555"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sp>
          <p:nvSpPr>
            <p:cNvPr id="27" name="Left Bracket 26" descr="Connecting line">
              <a:extLst>
                <a:ext uri="{FF2B5EF4-FFF2-40B4-BE49-F238E27FC236}">
                  <a16:creationId xmlns:a16="http://schemas.microsoft.com/office/drawing/2014/main" id="{7F73203F-F9D5-197F-7497-3C824EC80206}"/>
                </a:ext>
              </a:extLst>
            </p:cNvPr>
            <p:cNvSpPr/>
            <p:nvPr/>
          </p:nvSpPr>
          <p:spPr>
            <a:xfrm>
              <a:off x="6226628" y="1649539"/>
              <a:ext cx="122543" cy="937613"/>
            </a:xfrm>
            <a:prstGeom prst="leftBracket">
              <a:avLst/>
            </a:prstGeom>
            <a:ln w="25400">
              <a:solidFill>
                <a:srgbClr val="0F4D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descr="Connecting line">
              <a:extLst>
                <a:ext uri="{FF2B5EF4-FFF2-40B4-BE49-F238E27FC236}">
                  <a16:creationId xmlns:a16="http://schemas.microsoft.com/office/drawing/2014/main" id="{B2E7C19C-0823-AA3E-296C-7E7F03E30BA0}"/>
                </a:ext>
              </a:extLst>
            </p:cNvPr>
            <p:cNvCxnSpPr>
              <a:cxnSpLocks/>
            </p:cNvCxnSpPr>
            <p:nvPr/>
          </p:nvCxnSpPr>
          <p:spPr>
            <a:xfrm>
              <a:off x="9272016" y="2589210"/>
              <a:ext cx="262292" cy="1"/>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Connecting line">
              <a:extLst>
                <a:ext uri="{FF2B5EF4-FFF2-40B4-BE49-F238E27FC236}">
                  <a16:creationId xmlns:a16="http://schemas.microsoft.com/office/drawing/2014/main" id="{C530EB23-A93C-0FE1-8A0E-1900F40B6899}"/>
                </a:ext>
              </a:extLst>
            </p:cNvPr>
            <p:cNvCxnSpPr>
              <a:cxnSpLocks/>
            </p:cNvCxnSpPr>
            <p:nvPr/>
          </p:nvCxnSpPr>
          <p:spPr>
            <a:xfrm flipV="1">
              <a:off x="9272016" y="1633937"/>
              <a:ext cx="262292" cy="947"/>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grpSp>
      <p:sp>
        <p:nvSpPr>
          <p:cNvPr id="8" name="Content Placeholder 7">
            <a:extLst>
              <a:ext uri="{FF2B5EF4-FFF2-40B4-BE49-F238E27FC236}">
                <a16:creationId xmlns:a16="http://schemas.microsoft.com/office/drawing/2014/main" id="{D5D70148-94CE-27F8-06DF-D00707B1AEE2}"/>
              </a:ext>
            </a:extLst>
          </p:cNvPr>
          <p:cNvSpPr>
            <a:spLocks noGrp="1"/>
          </p:cNvSpPr>
          <p:nvPr>
            <p:ph sz="half" idx="2"/>
          </p:nvPr>
        </p:nvSpPr>
        <p:spPr>
          <a:xfrm>
            <a:off x="3952977" y="1728030"/>
            <a:ext cx="2133902" cy="685800"/>
          </a:xfrm>
          <a:solidFill>
            <a:schemeClr val="bg2"/>
          </a:solidFill>
        </p:spPr>
        <p:txBody>
          <a:bodyPr/>
          <a:lstStyle/>
          <a:p>
            <a:pPr algn="ctr"/>
            <a:r>
              <a:rPr lang="en-US" sz="1800"/>
              <a:t>PHQ-2</a:t>
            </a:r>
          </a:p>
        </p:txBody>
      </p:sp>
      <p:sp>
        <p:nvSpPr>
          <p:cNvPr id="11" name="Content Placeholder 10">
            <a:extLst>
              <a:ext uri="{FF2B5EF4-FFF2-40B4-BE49-F238E27FC236}">
                <a16:creationId xmlns:a16="http://schemas.microsoft.com/office/drawing/2014/main" id="{45C8A22E-4FD0-62BF-27EB-48D1B992CE5F}"/>
              </a:ext>
            </a:extLst>
          </p:cNvPr>
          <p:cNvSpPr>
            <a:spLocks noGrp="1"/>
          </p:cNvSpPr>
          <p:nvPr>
            <p:ph sz="half" idx="16"/>
          </p:nvPr>
        </p:nvSpPr>
        <p:spPr>
          <a:xfrm>
            <a:off x="6349171" y="1371678"/>
            <a:ext cx="2922845" cy="608165"/>
          </a:xfrm>
          <a:solidFill>
            <a:schemeClr val="accent5"/>
          </a:solidFill>
        </p:spPr>
        <p:txBody>
          <a:bodyPr/>
          <a:lstStyle/>
          <a:p>
            <a:pPr lvl="0" algn="ctr"/>
            <a:r>
              <a:rPr lang="en-US" sz="1800"/>
              <a:t>Score less than 2</a:t>
            </a:r>
          </a:p>
        </p:txBody>
      </p:sp>
      <p:sp>
        <p:nvSpPr>
          <p:cNvPr id="9" name="Content Placeholder 8">
            <a:extLst>
              <a:ext uri="{FF2B5EF4-FFF2-40B4-BE49-F238E27FC236}">
                <a16:creationId xmlns:a16="http://schemas.microsoft.com/office/drawing/2014/main" id="{E8A78F26-8390-A917-D453-C7E0C460FF9E}"/>
              </a:ext>
            </a:extLst>
          </p:cNvPr>
          <p:cNvSpPr>
            <a:spLocks noGrp="1"/>
          </p:cNvSpPr>
          <p:nvPr>
            <p:ph sz="quarter" idx="13"/>
          </p:nvPr>
        </p:nvSpPr>
        <p:spPr>
          <a:xfrm>
            <a:off x="6349171" y="2215574"/>
            <a:ext cx="2922845" cy="685800"/>
          </a:xfrm>
          <a:solidFill>
            <a:schemeClr val="accent5"/>
          </a:solidFill>
        </p:spPr>
        <p:txBody>
          <a:bodyPr/>
          <a:lstStyle/>
          <a:p>
            <a:pPr algn="ctr"/>
            <a:r>
              <a:rPr lang="en-US" sz="1800"/>
              <a:t>Score greater than or equal to 2</a:t>
            </a:r>
          </a:p>
        </p:txBody>
      </p:sp>
      <p:sp>
        <p:nvSpPr>
          <p:cNvPr id="12" name="Content Placeholder 11">
            <a:extLst>
              <a:ext uri="{FF2B5EF4-FFF2-40B4-BE49-F238E27FC236}">
                <a16:creationId xmlns:a16="http://schemas.microsoft.com/office/drawing/2014/main" id="{2A07C98B-BB62-A9FA-475A-C0DFF2ABB3A3}"/>
              </a:ext>
            </a:extLst>
          </p:cNvPr>
          <p:cNvSpPr>
            <a:spLocks noGrp="1"/>
          </p:cNvSpPr>
          <p:nvPr>
            <p:ph sz="quarter" idx="17"/>
          </p:nvPr>
        </p:nvSpPr>
        <p:spPr>
          <a:xfrm>
            <a:off x="9534308" y="1371678"/>
            <a:ext cx="2480907" cy="585175"/>
          </a:xfrm>
          <a:solidFill>
            <a:srgbClr val="990000"/>
          </a:solidFill>
        </p:spPr>
        <p:txBody>
          <a:bodyPr/>
          <a:lstStyle/>
          <a:p>
            <a:pPr algn="ctr"/>
            <a:r>
              <a:rPr lang="en-US" sz="1800">
                <a:solidFill>
                  <a:schemeClr val="bg1"/>
                </a:solidFill>
              </a:rPr>
              <a:t>No further assessment</a:t>
            </a:r>
          </a:p>
        </p:txBody>
      </p:sp>
      <p:sp>
        <p:nvSpPr>
          <p:cNvPr id="13" name="Content Placeholder 12">
            <a:extLst>
              <a:ext uri="{FF2B5EF4-FFF2-40B4-BE49-F238E27FC236}">
                <a16:creationId xmlns:a16="http://schemas.microsoft.com/office/drawing/2014/main" id="{55E43129-267F-C7C7-0A5B-B29C48C9D5C1}"/>
              </a:ext>
            </a:extLst>
          </p:cNvPr>
          <p:cNvSpPr>
            <a:spLocks noGrp="1"/>
          </p:cNvSpPr>
          <p:nvPr>
            <p:ph sz="half" idx="18"/>
          </p:nvPr>
        </p:nvSpPr>
        <p:spPr>
          <a:xfrm>
            <a:off x="9534308" y="2215575"/>
            <a:ext cx="2480907" cy="685800"/>
          </a:xfrm>
          <a:solidFill>
            <a:srgbClr val="990000"/>
          </a:solidFill>
        </p:spPr>
        <p:txBody>
          <a:bodyPr/>
          <a:lstStyle/>
          <a:p>
            <a:pPr algn="ctr"/>
            <a:r>
              <a:rPr lang="en-US" sz="1800">
                <a:solidFill>
                  <a:schemeClr val="bg1"/>
                </a:solidFill>
              </a:rPr>
              <a:t>Administer PHQ-9</a:t>
            </a:r>
          </a:p>
        </p:txBody>
      </p:sp>
      <p:sp>
        <p:nvSpPr>
          <p:cNvPr id="14" name="Content Placeholder 13">
            <a:extLst>
              <a:ext uri="{FF2B5EF4-FFF2-40B4-BE49-F238E27FC236}">
                <a16:creationId xmlns:a16="http://schemas.microsoft.com/office/drawing/2014/main" id="{0B328298-51C5-94A0-CE4E-512736712EF7}"/>
              </a:ext>
            </a:extLst>
          </p:cNvPr>
          <p:cNvSpPr>
            <a:spLocks noGrp="1"/>
          </p:cNvSpPr>
          <p:nvPr>
            <p:ph sz="half" idx="19"/>
          </p:nvPr>
        </p:nvSpPr>
        <p:spPr>
          <a:xfrm>
            <a:off x="-1" y="4245250"/>
            <a:ext cx="3502617" cy="921930"/>
          </a:xfrm>
          <a:solidFill>
            <a:srgbClr val="0F4D7B"/>
          </a:solidFill>
        </p:spPr>
        <p:txBody>
          <a:bodyPr/>
          <a:lstStyle/>
          <a:p>
            <a:pPr algn="ctr"/>
            <a:r>
              <a:rPr lang="en-US" sz="2000">
                <a:solidFill>
                  <a:schemeClr val="bg1"/>
                </a:solidFill>
              </a:rPr>
              <a:t>Dentist reviews score with patient</a:t>
            </a:r>
          </a:p>
        </p:txBody>
      </p:sp>
      <p:grpSp>
        <p:nvGrpSpPr>
          <p:cNvPr id="49" name="Group 48" descr="Connecting lines">
            <a:extLst>
              <a:ext uri="{FF2B5EF4-FFF2-40B4-BE49-F238E27FC236}">
                <a16:creationId xmlns:a16="http://schemas.microsoft.com/office/drawing/2014/main" id="{5B25AD8C-1F95-63C7-C1DA-C2108227B745}"/>
              </a:ext>
            </a:extLst>
          </p:cNvPr>
          <p:cNvGrpSpPr/>
          <p:nvPr/>
        </p:nvGrpSpPr>
        <p:grpSpPr>
          <a:xfrm>
            <a:off x="3374229" y="3591771"/>
            <a:ext cx="6160079" cy="2063678"/>
            <a:chOff x="3374229" y="3591771"/>
            <a:chExt cx="6160079" cy="2063678"/>
          </a:xfrm>
        </p:grpSpPr>
        <p:sp>
          <p:nvSpPr>
            <p:cNvPr id="39" name="Left Bracket 38" descr="Connecting line">
              <a:extLst>
                <a:ext uri="{FF2B5EF4-FFF2-40B4-BE49-F238E27FC236}">
                  <a16:creationId xmlns:a16="http://schemas.microsoft.com/office/drawing/2014/main" id="{6D0619C5-3752-59F8-8894-FBF874C6E963}"/>
                </a:ext>
              </a:extLst>
            </p:cNvPr>
            <p:cNvSpPr/>
            <p:nvPr/>
          </p:nvSpPr>
          <p:spPr>
            <a:xfrm>
              <a:off x="3827152" y="3591771"/>
              <a:ext cx="114758" cy="2063678"/>
            </a:xfrm>
            <a:prstGeom prst="leftBracket">
              <a:avLst/>
            </a:prstGeom>
            <a:ln w="25400">
              <a:solidFill>
                <a:srgbClr val="0F4D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descr="Connecting line">
              <a:extLst>
                <a:ext uri="{FF2B5EF4-FFF2-40B4-BE49-F238E27FC236}">
                  <a16:creationId xmlns:a16="http://schemas.microsoft.com/office/drawing/2014/main" id="{5F93DD3E-562F-7BAA-9FF0-FF9E5BBF2F09}"/>
                </a:ext>
              </a:extLst>
            </p:cNvPr>
            <p:cNvCxnSpPr>
              <a:cxnSpLocks/>
            </p:cNvCxnSpPr>
            <p:nvPr/>
          </p:nvCxnSpPr>
          <p:spPr>
            <a:xfrm>
              <a:off x="3374229" y="4701454"/>
              <a:ext cx="6160079"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Connecting line">
              <a:extLst>
                <a:ext uri="{FF2B5EF4-FFF2-40B4-BE49-F238E27FC236}">
                  <a16:creationId xmlns:a16="http://schemas.microsoft.com/office/drawing/2014/main" id="{AE8D89C3-09E8-EC6D-6336-F67C007E2858}"/>
                </a:ext>
              </a:extLst>
            </p:cNvPr>
            <p:cNvCxnSpPr>
              <a:cxnSpLocks/>
            </p:cNvCxnSpPr>
            <p:nvPr/>
          </p:nvCxnSpPr>
          <p:spPr>
            <a:xfrm flipV="1">
              <a:off x="3952977" y="5646334"/>
              <a:ext cx="5581331" cy="9115"/>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descr="Connecting line">
              <a:extLst>
                <a:ext uri="{FF2B5EF4-FFF2-40B4-BE49-F238E27FC236}">
                  <a16:creationId xmlns:a16="http://schemas.microsoft.com/office/drawing/2014/main" id="{93285B3D-0050-8CCE-6244-8E5369F4EA71}"/>
                </a:ext>
              </a:extLst>
            </p:cNvPr>
            <p:cNvCxnSpPr>
              <a:cxnSpLocks/>
              <a:endCxn id="16" idx="1"/>
            </p:cNvCxnSpPr>
            <p:nvPr/>
          </p:nvCxnSpPr>
          <p:spPr>
            <a:xfrm>
              <a:off x="5958840" y="3591771"/>
              <a:ext cx="390331"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grpSp>
      <p:sp>
        <p:nvSpPr>
          <p:cNvPr id="15" name="Content Placeholder 14">
            <a:extLst>
              <a:ext uri="{FF2B5EF4-FFF2-40B4-BE49-F238E27FC236}">
                <a16:creationId xmlns:a16="http://schemas.microsoft.com/office/drawing/2014/main" id="{76DDB857-6A48-F3E3-A2D7-3F08DEFE8DCC}"/>
              </a:ext>
            </a:extLst>
          </p:cNvPr>
          <p:cNvSpPr>
            <a:spLocks noGrp="1"/>
          </p:cNvSpPr>
          <p:nvPr>
            <p:ph sz="half" idx="20"/>
          </p:nvPr>
        </p:nvSpPr>
        <p:spPr>
          <a:xfrm>
            <a:off x="3952977" y="3276600"/>
            <a:ext cx="2133902" cy="685800"/>
          </a:xfrm>
          <a:solidFill>
            <a:schemeClr val="bg2"/>
          </a:solidFill>
        </p:spPr>
        <p:txBody>
          <a:bodyPr/>
          <a:lstStyle/>
          <a:p>
            <a:pPr algn="ctr"/>
            <a:r>
              <a:rPr lang="en-US" sz="1800"/>
              <a:t>PHQ-9 score 1-9: No action needed</a:t>
            </a:r>
          </a:p>
        </p:txBody>
      </p:sp>
      <p:sp>
        <p:nvSpPr>
          <p:cNvPr id="17" name="Content Placeholder 16">
            <a:extLst>
              <a:ext uri="{FF2B5EF4-FFF2-40B4-BE49-F238E27FC236}">
                <a16:creationId xmlns:a16="http://schemas.microsoft.com/office/drawing/2014/main" id="{59D48AB9-6C35-D6EF-EB5C-0A4E81285D7C}"/>
              </a:ext>
            </a:extLst>
          </p:cNvPr>
          <p:cNvSpPr>
            <a:spLocks noGrp="1"/>
          </p:cNvSpPr>
          <p:nvPr>
            <p:ph sz="quarter" idx="22"/>
          </p:nvPr>
        </p:nvSpPr>
        <p:spPr>
          <a:xfrm>
            <a:off x="3952977" y="4343400"/>
            <a:ext cx="2133902" cy="685800"/>
          </a:xfrm>
          <a:solidFill>
            <a:schemeClr val="bg2"/>
          </a:solidFill>
        </p:spPr>
        <p:txBody>
          <a:bodyPr/>
          <a:lstStyle/>
          <a:p>
            <a:pPr algn="ctr"/>
            <a:r>
              <a:rPr lang="en-US" sz="1800"/>
              <a:t>PHQ-9 score  10+ and 0 on question 9</a:t>
            </a:r>
          </a:p>
        </p:txBody>
      </p:sp>
      <p:sp>
        <p:nvSpPr>
          <p:cNvPr id="20" name="Content Placeholder 19">
            <a:extLst>
              <a:ext uri="{FF2B5EF4-FFF2-40B4-BE49-F238E27FC236}">
                <a16:creationId xmlns:a16="http://schemas.microsoft.com/office/drawing/2014/main" id="{A2AB2063-9FA7-34D6-6F01-8B7E2FE0E0D3}"/>
              </a:ext>
            </a:extLst>
          </p:cNvPr>
          <p:cNvSpPr>
            <a:spLocks noGrp="1"/>
          </p:cNvSpPr>
          <p:nvPr>
            <p:ph sz="half" idx="25"/>
          </p:nvPr>
        </p:nvSpPr>
        <p:spPr>
          <a:xfrm>
            <a:off x="3952977" y="5257800"/>
            <a:ext cx="2133902" cy="685800"/>
          </a:xfrm>
          <a:solidFill>
            <a:schemeClr val="bg2"/>
          </a:solidFill>
        </p:spPr>
        <p:txBody>
          <a:bodyPr/>
          <a:lstStyle/>
          <a:p>
            <a:pPr algn="ctr"/>
            <a:r>
              <a:rPr lang="en-US" sz="1800"/>
              <a:t>PHQ-9 score 10+ and 1+ on question 9</a:t>
            </a:r>
          </a:p>
        </p:txBody>
      </p:sp>
      <p:sp>
        <p:nvSpPr>
          <p:cNvPr id="16" name="Content Placeholder 15">
            <a:extLst>
              <a:ext uri="{FF2B5EF4-FFF2-40B4-BE49-F238E27FC236}">
                <a16:creationId xmlns:a16="http://schemas.microsoft.com/office/drawing/2014/main" id="{79D3BE2E-2151-F55D-FF4C-6D76D9C420C9}"/>
              </a:ext>
            </a:extLst>
          </p:cNvPr>
          <p:cNvSpPr>
            <a:spLocks noGrp="1"/>
          </p:cNvSpPr>
          <p:nvPr>
            <p:ph sz="half" idx="21"/>
          </p:nvPr>
        </p:nvSpPr>
        <p:spPr>
          <a:xfrm>
            <a:off x="6349171" y="3248871"/>
            <a:ext cx="2922845" cy="685800"/>
          </a:xfrm>
          <a:solidFill>
            <a:srgbClr val="990000"/>
          </a:solidFill>
        </p:spPr>
        <p:txBody>
          <a:bodyPr/>
          <a:lstStyle/>
          <a:p>
            <a:pPr lvl="0" algn="ctr"/>
            <a:r>
              <a:rPr lang="en-US" sz="1800">
                <a:solidFill>
                  <a:schemeClr val="bg1"/>
                </a:solidFill>
              </a:rPr>
              <a:t>Document in EHR</a:t>
            </a:r>
          </a:p>
        </p:txBody>
      </p:sp>
      <p:sp>
        <p:nvSpPr>
          <p:cNvPr id="18" name="Content Placeholder 17">
            <a:extLst>
              <a:ext uri="{FF2B5EF4-FFF2-40B4-BE49-F238E27FC236}">
                <a16:creationId xmlns:a16="http://schemas.microsoft.com/office/drawing/2014/main" id="{4ED8727C-01EF-0B25-7C08-17B1FA5E8EA8}"/>
              </a:ext>
            </a:extLst>
          </p:cNvPr>
          <p:cNvSpPr>
            <a:spLocks noGrp="1"/>
          </p:cNvSpPr>
          <p:nvPr>
            <p:ph sz="quarter" idx="23"/>
          </p:nvPr>
        </p:nvSpPr>
        <p:spPr>
          <a:xfrm>
            <a:off x="6349171" y="4105436"/>
            <a:ext cx="2922845" cy="965455"/>
          </a:xfrm>
          <a:solidFill>
            <a:schemeClr val="accent5"/>
          </a:solidFill>
        </p:spPr>
        <p:txBody>
          <a:bodyPr/>
          <a:lstStyle/>
          <a:p>
            <a:pPr algn="ctr"/>
            <a:r>
              <a:rPr lang="en-US" sz="1800"/>
              <a:t>Referral for mental health (MH) (i.e., clinical social worker), if patient agrees.</a:t>
            </a:r>
          </a:p>
        </p:txBody>
      </p:sp>
      <p:sp>
        <p:nvSpPr>
          <p:cNvPr id="21" name="Content Placeholder 20">
            <a:extLst>
              <a:ext uri="{FF2B5EF4-FFF2-40B4-BE49-F238E27FC236}">
                <a16:creationId xmlns:a16="http://schemas.microsoft.com/office/drawing/2014/main" id="{C2243849-8815-D744-C206-71A673B7ECF4}"/>
              </a:ext>
            </a:extLst>
          </p:cNvPr>
          <p:cNvSpPr>
            <a:spLocks noGrp="1"/>
          </p:cNvSpPr>
          <p:nvPr>
            <p:ph sz="half" idx="26"/>
          </p:nvPr>
        </p:nvSpPr>
        <p:spPr>
          <a:xfrm>
            <a:off x="6349171" y="5243135"/>
            <a:ext cx="2922845" cy="685800"/>
          </a:xfrm>
          <a:solidFill>
            <a:schemeClr val="accent5"/>
          </a:solidFill>
        </p:spPr>
        <p:txBody>
          <a:bodyPr/>
          <a:lstStyle/>
          <a:p>
            <a:pPr algn="ctr"/>
            <a:r>
              <a:rPr lang="en-US" sz="1800"/>
              <a:t>Send message via EHR to MH</a:t>
            </a:r>
          </a:p>
        </p:txBody>
      </p:sp>
      <p:sp>
        <p:nvSpPr>
          <p:cNvPr id="19" name="Content Placeholder 18">
            <a:extLst>
              <a:ext uri="{FF2B5EF4-FFF2-40B4-BE49-F238E27FC236}">
                <a16:creationId xmlns:a16="http://schemas.microsoft.com/office/drawing/2014/main" id="{17B57C63-F889-B4E1-B5C0-FE0DEEBFC621}"/>
              </a:ext>
            </a:extLst>
          </p:cNvPr>
          <p:cNvSpPr>
            <a:spLocks noGrp="1"/>
          </p:cNvSpPr>
          <p:nvPr>
            <p:ph sz="half" idx="24"/>
          </p:nvPr>
        </p:nvSpPr>
        <p:spPr>
          <a:xfrm>
            <a:off x="9534308" y="4189830"/>
            <a:ext cx="2480907" cy="685800"/>
          </a:xfrm>
          <a:solidFill>
            <a:srgbClr val="990000"/>
          </a:solidFill>
        </p:spPr>
        <p:txBody>
          <a:bodyPr/>
          <a:lstStyle/>
          <a:p>
            <a:pPr algn="ctr"/>
            <a:r>
              <a:rPr lang="en-US" sz="1800">
                <a:solidFill>
                  <a:schemeClr val="bg1"/>
                </a:solidFill>
              </a:rPr>
              <a:t>Appointment scheduled and message sent to MH</a:t>
            </a:r>
          </a:p>
        </p:txBody>
      </p:sp>
      <p:sp>
        <p:nvSpPr>
          <p:cNvPr id="22" name="Content Placeholder 21">
            <a:extLst>
              <a:ext uri="{FF2B5EF4-FFF2-40B4-BE49-F238E27FC236}">
                <a16:creationId xmlns:a16="http://schemas.microsoft.com/office/drawing/2014/main" id="{6DC98689-2831-32C8-38CC-07946806BC00}"/>
              </a:ext>
            </a:extLst>
          </p:cNvPr>
          <p:cNvSpPr>
            <a:spLocks noGrp="1"/>
          </p:cNvSpPr>
          <p:nvPr>
            <p:ph sz="half" idx="27"/>
          </p:nvPr>
        </p:nvSpPr>
        <p:spPr>
          <a:xfrm>
            <a:off x="9534308" y="5187715"/>
            <a:ext cx="2480907" cy="685800"/>
          </a:xfrm>
          <a:solidFill>
            <a:srgbClr val="990000"/>
          </a:solidFill>
        </p:spPr>
        <p:txBody>
          <a:bodyPr/>
          <a:lstStyle/>
          <a:p>
            <a:pPr algn="ctr"/>
            <a:r>
              <a:rPr lang="en-US" sz="1800">
                <a:solidFill>
                  <a:schemeClr val="bg1"/>
                </a:solidFill>
              </a:rPr>
              <a:t>Arrange for same-day warm handoff</a:t>
            </a:r>
          </a:p>
        </p:txBody>
      </p:sp>
      <p:sp>
        <p:nvSpPr>
          <p:cNvPr id="4" name="Slide Number Placeholder 3">
            <a:extLst>
              <a:ext uri="{FF2B5EF4-FFF2-40B4-BE49-F238E27FC236}">
                <a16:creationId xmlns:a16="http://schemas.microsoft.com/office/drawing/2014/main" id="{EEA45A9F-BC80-F0B5-6D31-28B1F63A483A}"/>
              </a:ext>
            </a:extLst>
          </p:cNvPr>
          <p:cNvSpPr>
            <a:spLocks noGrp="1"/>
          </p:cNvSpPr>
          <p:nvPr>
            <p:ph type="sldNum" sz="quarter" idx="12"/>
          </p:nvPr>
        </p:nvSpPr>
        <p:spPr/>
        <p:txBody>
          <a:bodyPr/>
          <a:lstStyle/>
          <a:p>
            <a:fld id="{F9ECA865-404D-4A57-9AC1-FD3038CC100D}" type="slidenum">
              <a:rPr lang="en-US" smtClean="0"/>
              <a:pPr/>
              <a:t>22</a:t>
            </a:fld>
            <a:endParaRPr lang="en-US"/>
          </a:p>
        </p:txBody>
      </p:sp>
    </p:spTree>
    <p:extLst>
      <p:ext uri="{BB962C8B-B14F-4D97-AF65-F5344CB8AC3E}">
        <p14:creationId xmlns:p14="http://schemas.microsoft.com/office/powerpoint/2010/main" val="141377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9CED-EE5A-7FF5-15E4-203D353C4F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16431A-155B-CFA8-101D-627B4DDE17CB}"/>
              </a:ext>
            </a:extLst>
          </p:cNvPr>
          <p:cNvSpPr>
            <a:spLocks noGrp="1"/>
          </p:cNvSpPr>
          <p:nvPr>
            <p:ph type="title"/>
          </p:nvPr>
        </p:nvSpPr>
        <p:spPr/>
        <p:txBody>
          <a:bodyPr/>
          <a:lstStyle/>
          <a:p>
            <a:r>
              <a:rPr lang="en-US"/>
              <a:t>Clinical Care Workflow Example 2</a:t>
            </a:r>
          </a:p>
        </p:txBody>
      </p:sp>
      <p:sp>
        <p:nvSpPr>
          <p:cNvPr id="7" name="Content Placeholder 6">
            <a:extLst>
              <a:ext uri="{FF2B5EF4-FFF2-40B4-BE49-F238E27FC236}">
                <a16:creationId xmlns:a16="http://schemas.microsoft.com/office/drawing/2014/main" id="{492925ED-588A-5457-AD58-EC8F7E4C3DD2}"/>
              </a:ext>
            </a:extLst>
          </p:cNvPr>
          <p:cNvSpPr>
            <a:spLocks noGrp="1"/>
          </p:cNvSpPr>
          <p:nvPr>
            <p:ph sz="half" idx="1"/>
          </p:nvPr>
        </p:nvSpPr>
        <p:spPr>
          <a:xfrm rot="16200000">
            <a:off x="-1442485" y="2630351"/>
            <a:ext cx="3375714" cy="490740"/>
          </a:xfrm>
          <a:solidFill>
            <a:srgbClr val="0F4D7B"/>
          </a:solidFill>
        </p:spPr>
        <p:txBody>
          <a:bodyPr/>
          <a:lstStyle/>
          <a:p>
            <a:pPr algn="ctr"/>
            <a:r>
              <a:rPr lang="en-US" sz="2000">
                <a:solidFill>
                  <a:schemeClr val="bg1"/>
                </a:solidFill>
              </a:rPr>
              <a:t>Administer PHQ-2 </a:t>
            </a:r>
          </a:p>
        </p:txBody>
      </p:sp>
      <p:grpSp>
        <p:nvGrpSpPr>
          <p:cNvPr id="67" name="Group 66" descr="Connecting lines">
            <a:extLst>
              <a:ext uri="{FF2B5EF4-FFF2-40B4-BE49-F238E27FC236}">
                <a16:creationId xmlns:a16="http://schemas.microsoft.com/office/drawing/2014/main" id="{856E3E7E-6951-D5E9-CAEF-A63438EBC450}"/>
              </a:ext>
            </a:extLst>
          </p:cNvPr>
          <p:cNvGrpSpPr/>
          <p:nvPr/>
        </p:nvGrpSpPr>
        <p:grpSpPr>
          <a:xfrm>
            <a:off x="489268" y="1660358"/>
            <a:ext cx="1985931" cy="2331127"/>
            <a:chOff x="489268" y="1660358"/>
            <a:chExt cx="1985931" cy="2331127"/>
          </a:xfrm>
        </p:grpSpPr>
        <p:grpSp>
          <p:nvGrpSpPr>
            <p:cNvPr id="49" name="Group 48" descr="Connecting lines">
              <a:extLst>
                <a:ext uri="{FF2B5EF4-FFF2-40B4-BE49-F238E27FC236}">
                  <a16:creationId xmlns:a16="http://schemas.microsoft.com/office/drawing/2014/main" id="{A4906F1A-EEAE-407C-C5C5-DA4A750E8B3B}"/>
                </a:ext>
              </a:extLst>
            </p:cNvPr>
            <p:cNvGrpSpPr/>
            <p:nvPr/>
          </p:nvGrpSpPr>
          <p:grpSpPr>
            <a:xfrm>
              <a:off x="489268" y="1660358"/>
              <a:ext cx="319588" cy="2331127"/>
              <a:chOff x="3343544" y="3044323"/>
              <a:chExt cx="319588" cy="2331127"/>
            </a:xfrm>
          </p:grpSpPr>
          <p:sp>
            <p:nvSpPr>
              <p:cNvPr id="39" name="Left Bracket 38" descr="Connecting line">
                <a:extLst>
                  <a:ext uri="{FF2B5EF4-FFF2-40B4-BE49-F238E27FC236}">
                    <a16:creationId xmlns:a16="http://schemas.microsoft.com/office/drawing/2014/main" id="{6CBBC6FC-45D0-FE43-6C98-6E4884DAA449}"/>
                  </a:ext>
                </a:extLst>
              </p:cNvPr>
              <p:cNvSpPr/>
              <p:nvPr/>
            </p:nvSpPr>
            <p:spPr>
              <a:xfrm>
                <a:off x="3548374" y="3044323"/>
                <a:ext cx="114758" cy="2331127"/>
              </a:xfrm>
              <a:prstGeom prst="leftBracket">
                <a:avLst>
                  <a:gd name="adj" fmla="val 11189"/>
                </a:avLst>
              </a:prstGeom>
              <a:ln w="25400">
                <a:solidFill>
                  <a:srgbClr val="0F4D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descr="Connecting line">
                <a:extLst>
                  <a:ext uri="{FF2B5EF4-FFF2-40B4-BE49-F238E27FC236}">
                    <a16:creationId xmlns:a16="http://schemas.microsoft.com/office/drawing/2014/main" id="{7310F66C-9ADF-9B60-8580-7A0AB1AB3F50}"/>
                  </a:ext>
                </a:extLst>
              </p:cNvPr>
              <p:cNvCxnSpPr>
                <a:cxnSpLocks/>
              </p:cNvCxnSpPr>
              <p:nvPr/>
            </p:nvCxnSpPr>
            <p:spPr>
              <a:xfrm>
                <a:off x="3343544" y="4154523"/>
                <a:ext cx="193424"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descr="Connecting line">
              <a:extLst>
                <a:ext uri="{FF2B5EF4-FFF2-40B4-BE49-F238E27FC236}">
                  <a16:creationId xmlns:a16="http://schemas.microsoft.com/office/drawing/2014/main" id="{3E2FE3C7-9770-8AF4-10E1-F137622CCBC7}"/>
                </a:ext>
              </a:extLst>
            </p:cNvPr>
            <p:cNvCxnSpPr>
              <a:cxnSpLocks/>
            </p:cNvCxnSpPr>
            <p:nvPr/>
          </p:nvCxnSpPr>
          <p:spPr>
            <a:xfrm>
              <a:off x="2145241" y="1669200"/>
              <a:ext cx="329958"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grpSp>
      <p:sp>
        <p:nvSpPr>
          <p:cNvPr id="10" name="Content Placeholder 9">
            <a:extLst>
              <a:ext uri="{FF2B5EF4-FFF2-40B4-BE49-F238E27FC236}">
                <a16:creationId xmlns:a16="http://schemas.microsoft.com/office/drawing/2014/main" id="{BA4A2CA7-EC91-5503-5A01-6E7CC0DE34BA}"/>
              </a:ext>
            </a:extLst>
          </p:cNvPr>
          <p:cNvSpPr>
            <a:spLocks noGrp="1"/>
          </p:cNvSpPr>
          <p:nvPr>
            <p:ph sz="half" idx="15"/>
          </p:nvPr>
        </p:nvSpPr>
        <p:spPr>
          <a:xfrm>
            <a:off x="795096" y="1258340"/>
            <a:ext cx="1350145" cy="886657"/>
          </a:xfrm>
          <a:solidFill>
            <a:srgbClr val="0F4D7B"/>
          </a:solidFill>
        </p:spPr>
        <p:txBody>
          <a:bodyPr/>
          <a:lstStyle/>
          <a:p>
            <a:pPr algn="ctr"/>
            <a:r>
              <a:rPr lang="en-US" sz="2000">
                <a:solidFill>
                  <a:schemeClr val="bg1"/>
                </a:solidFill>
              </a:rPr>
              <a:t>Score: 0</a:t>
            </a:r>
          </a:p>
        </p:txBody>
      </p:sp>
      <p:sp>
        <p:nvSpPr>
          <p:cNvPr id="8" name="Content Placeholder 7">
            <a:extLst>
              <a:ext uri="{FF2B5EF4-FFF2-40B4-BE49-F238E27FC236}">
                <a16:creationId xmlns:a16="http://schemas.microsoft.com/office/drawing/2014/main" id="{28AA2138-70D9-EA29-E30F-35849CD1CD6A}"/>
              </a:ext>
            </a:extLst>
          </p:cNvPr>
          <p:cNvSpPr>
            <a:spLocks noGrp="1"/>
          </p:cNvSpPr>
          <p:nvPr>
            <p:ph sz="half" idx="2"/>
          </p:nvPr>
        </p:nvSpPr>
        <p:spPr>
          <a:xfrm>
            <a:off x="807898" y="3649184"/>
            <a:ext cx="1350144" cy="914400"/>
          </a:xfrm>
          <a:solidFill>
            <a:schemeClr val="bg2"/>
          </a:solidFill>
        </p:spPr>
        <p:txBody>
          <a:bodyPr/>
          <a:lstStyle/>
          <a:p>
            <a:pPr algn="ctr"/>
            <a:r>
              <a:rPr lang="en-US" sz="1800"/>
              <a:t>Score: 1-2</a:t>
            </a:r>
          </a:p>
        </p:txBody>
      </p:sp>
      <p:sp>
        <p:nvSpPr>
          <p:cNvPr id="9" name="Content Placeholder 8">
            <a:extLst>
              <a:ext uri="{FF2B5EF4-FFF2-40B4-BE49-F238E27FC236}">
                <a16:creationId xmlns:a16="http://schemas.microsoft.com/office/drawing/2014/main" id="{501DCABB-172D-7E80-2A69-F39896F55942}"/>
              </a:ext>
            </a:extLst>
          </p:cNvPr>
          <p:cNvSpPr>
            <a:spLocks noGrp="1"/>
          </p:cNvSpPr>
          <p:nvPr>
            <p:ph sz="quarter" idx="13"/>
          </p:nvPr>
        </p:nvSpPr>
        <p:spPr>
          <a:xfrm>
            <a:off x="2475199" y="1258339"/>
            <a:ext cx="1883265" cy="1594223"/>
          </a:xfrm>
          <a:solidFill>
            <a:schemeClr val="accent5"/>
          </a:solidFill>
        </p:spPr>
        <p:txBody>
          <a:bodyPr/>
          <a:lstStyle/>
          <a:p>
            <a:pPr indent="-347345" algn="ctr"/>
            <a:r>
              <a:rPr lang="en-US" sz="1800"/>
              <a:t>Dental assistant reviews with patient and enters into EHR</a:t>
            </a:r>
            <a:endParaRPr lang="en-US" sz="1800">
              <a:ea typeface="Calibri"/>
              <a:cs typeface="Calibri"/>
            </a:endParaRPr>
          </a:p>
        </p:txBody>
      </p:sp>
      <p:grpSp>
        <p:nvGrpSpPr>
          <p:cNvPr id="66" name="Group 65" descr="Connecting lines">
            <a:extLst>
              <a:ext uri="{FF2B5EF4-FFF2-40B4-BE49-F238E27FC236}">
                <a16:creationId xmlns:a16="http://schemas.microsoft.com/office/drawing/2014/main" id="{7DFA88FC-8B7E-2EFF-9091-CC96DA5AC8FD}"/>
              </a:ext>
            </a:extLst>
          </p:cNvPr>
          <p:cNvGrpSpPr/>
          <p:nvPr/>
        </p:nvGrpSpPr>
        <p:grpSpPr>
          <a:xfrm>
            <a:off x="2145241" y="2840288"/>
            <a:ext cx="4809955" cy="2335097"/>
            <a:chOff x="2145241" y="2840288"/>
            <a:chExt cx="4809955" cy="2335097"/>
          </a:xfrm>
        </p:grpSpPr>
        <p:cxnSp>
          <p:nvCxnSpPr>
            <p:cNvPr id="58" name="Straight Connector 57" descr="Connecting line">
              <a:extLst>
                <a:ext uri="{FF2B5EF4-FFF2-40B4-BE49-F238E27FC236}">
                  <a16:creationId xmlns:a16="http://schemas.microsoft.com/office/drawing/2014/main" id="{B271F3AE-9B80-75EA-FFE6-E28F63045693}"/>
                </a:ext>
              </a:extLst>
            </p:cNvPr>
            <p:cNvCxnSpPr>
              <a:cxnSpLocks/>
            </p:cNvCxnSpPr>
            <p:nvPr/>
          </p:nvCxnSpPr>
          <p:spPr>
            <a:xfrm>
              <a:off x="2145241" y="4002202"/>
              <a:ext cx="4809955"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sp>
          <p:nvSpPr>
            <p:cNvPr id="60" name="Left Bracket 59" descr="Connecting line">
              <a:extLst>
                <a:ext uri="{FF2B5EF4-FFF2-40B4-BE49-F238E27FC236}">
                  <a16:creationId xmlns:a16="http://schemas.microsoft.com/office/drawing/2014/main" id="{CE067495-EC4A-17BE-16DC-DB44BC0C25BA}"/>
                </a:ext>
              </a:extLst>
            </p:cNvPr>
            <p:cNvSpPr/>
            <p:nvPr/>
          </p:nvSpPr>
          <p:spPr>
            <a:xfrm>
              <a:off x="4498357" y="2840288"/>
              <a:ext cx="177263" cy="2331127"/>
            </a:xfrm>
            <a:prstGeom prst="leftBracket">
              <a:avLst>
                <a:gd name="adj" fmla="val 11189"/>
              </a:avLst>
            </a:prstGeom>
            <a:ln w="25400">
              <a:solidFill>
                <a:srgbClr val="0F4D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descr="Connecting line">
              <a:extLst>
                <a:ext uri="{FF2B5EF4-FFF2-40B4-BE49-F238E27FC236}">
                  <a16:creationId xmlns:a16="http://schemas.microsoft.com/office/drawing/2014/main" id="{CD6B3153-86F4-7D02-1411-4F91A030E510}"/>
                </a:ext>
              </a:extLst>
            </p:cNvPr>
            <p:cNvCxnSpPr>
              <a:cxnSpLocks/>
            </p:cNvCxnSpPr>
            <p:nvPr/>
          </p:nvCxnSpPr>
          <p:spPr>
            <a:xfrm>
              <a:off x="6638040" y="5175385"/>
              <a:ext cx="317156"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Connecting line">
              <a:extLst>
                <a:ext uri="{FF2B5EF4-FFF2-40B4-BE49-F238E27FC236}">
                  <a16:creationId xmlns:a16="http://schemas.microsoft.com/office/drawing/2014/main" id="{36DEB348-721B-C263-A6B1-502FDBC8988D}"/>
                </a:ext>
              </a:extLst>
            </p:cNvPr>
            <p:cNvCxnSpPr>
              <a:cxnSpLocks/>
            </p:cNvCxnSpPr>
            <p:nvPr/>
          </p:nvCxnSpPr>
          <p:spPr>
            <a:xfrm>
              <a:off x="6638040" y="2840650"/>
              <a:ext cx="317156" cy="0"/>
            </a:xfrm>
            <a:prstGeom prst="line">
              <a:avLst/>
            </a:prstGeom>
            <a:ln w="25400">
              <a:solidFill>
                <a:srgbClr val="0F4D7B"/>
              </a:solidFill>
            </a:ln>
          </p:spPr>
          <p:style>
            <a:lnRef idx="1">
              <a:schemeClr val="accent1"/>
            </a:lnRef>
            <a:fillRef idx="0">
              <a:schemeClr val="accent1"/>
            </a:fillRef>
            <a:effectRef idx="0">
              <a:schemeClr val="accent1"/>
            </a:effectRef>
            <a:fontRef idx="minor">
              <a:schemeClr val="tx1"/>
            </a:fontRef>
          </p:style>
        </p:cxnSp>
      </p:grpSp>
      <p:sp>
        <p:nvSpPr>
          <p:cNvPr id="11" name="Content Placeholder 10">
            <a:extLst>
              <a:ext uri="{FF2B5EF4-FFF2-40B4-BE49-F238E27FC236}">
                <a16:creationId xmlns:a16="http://schemas.microsoft.com/office/drawing/2014/main" id="{3710D08D-D4C4-E573-C124-F59DDFE16E81}"/>
              </a:ext>
            </a:extLst>
          </p:cNvPr>
          <p:cNvSpPr>
            <a:spLocks noGrp="1"/>
          </p:cNvSpPr>
          <p:nvPr>
            <p:ph sz="half" idx="16"/>
          </p:nvPr>
        </p:nvSpPr>
        <p:spPr>
          <a:xfrm>
            <a:off x="2445987" y="3649183"/>
            <a:ext cx="1883265" cy="914400"/>
          </a:xfrm>
          <a:solidFill>
            <a:schemeClr val="accent5"/>
          </a:solidFill>
        </p:spPr>
        <p:txBody>
          <a:bodyPr/>
          <a:lstStyle/>
          <a:p>
            <a:pPr lvl="0" algn="ctr"/>
            <a:r>
              <a:rPr lang="en-US" sz="1800"/>
              <a:t>Administer PHQ-9</a:t>
            </a:r>
          </a:p>
        </p:txBody>
      </p:sp>
      <p:sp>
        <p:nvSpPr>
          <p:cNvPr id="12" name="Content Placeholder 11">
            <a:extLst>
              <a:ext uri="{FF2B5EF4-FFF2-40B4-BE49-F238E27FC236}">
                <a16:creationId xmlns:a16="http://schemas.microsoft.com/office/drawing/2014/main" id="{CC611FC5-8418-966B-B127-A2DF2D67BDE8}"/>
              </a:ext>
            </a:extLst>
          </p:cNvPr>
          <p:cNvSpPr>
            <a:spLocks noGrp="1"/>
          </p:cNvSpPr>
          <p:nvPr>
            <p:ph sz="quarter" idx="17"/>
          </p:nvPr>
        </p:nvSpPr>
        <p:spPr>
          <a:xfrm>
            <a:off x="4675621" y="2414982"/>
            <a:ext cx="1962419" cy="914400"/>
          </a:xfrm>
          <a:solidFill>
            <a:srgbClr val="990000"/>
          </a:solidFill>
        </p:spPr>
        <p:txBody>
          <a:bodyPr/>
          <a:lstStyle/>
          <a:p>
            <a:pPr algn="ctr"/>
            <a:r>
              <a:rPr lang="en-US" sz="1800">
                <a:solidFill>
                  <a:schemeClr val="bg1"/>
                </a:solidFill>
              </a:rPr>
              <a:t>Score: 1-13</a:t>
            </a:r>
          </a:p>
        </p:txBody>
      </p:sp>
      <p:sp>
        <p:nvSpPr>
          <p:cNvPr id="13" name="Content Placeholder 12">
            <a:extLst>
              <a:ext uri="{FF2B5EF4-FFF2-40B4-BE49-F238E27FC236}">
                <a16:creationId xmlns:a16="http://schemas.microsoft.com/office/drawing/2014/main" id="{5F9F7B91-20C0-E0B8-579C-ACF244E0083B}"/>
              </a:ext>
            </a:extLst>
          </p:cNvPr>
          <p:cNvSpPr>
            <a:spLocks noGrp="1"/>
          </p:cNvSpPr>
          <p:nvPr>
            <p:ph sz="half" idx="18"/>
          </p:nvPr>
        </p:nvSpPr>
        <p:spPr>
          <a:xfrm>
            <a:off x="4675621" y="3422182"/>
            <a:ext cx="1962419" cy="914400"/>
          </a:xfrm>
          <a:solidFill>
            <a:srgbClr val="990000"/>
          </a:solidFill>
        </p:spPr>
        <p:txBody>
          <a:bodyPr/>
          <a:lstStyle/>
          <a:p>
            <a:pPr algn="ctr"/>
            <a:r>
              <a:rPr lang="en-US" sz="1800">
                <a:solidFill>
                  <a:schemeClr val="bg1"/>
                </a:solidFill>
              </a:rPr>
              <a:t>Score: 14+</a:t>
            </a:r>
          </a:p>
        </p:txBody>
      </p:sp>
      <p:sp>
        <p:nvSpPr>
          <p:cNvPr id="14" name="Content Placeholder 13">
            <a:extLst>
              <a:ext uri="{FF2B5EF4-FFF2-40B4-BE49-F238E27FC236}">
                <a16:creationId xmlns:a16="http://schemas.microsoft.com/office/drawing/2014/main" id="{C328AE64-73A4-7767-179B-89120B105601}"/>
              </a:ext>
            </a:extLst>
          </p:cNvPr>
          <p:cNvSpPr>
            <a:spLocks noGrp="1"/>
          </p:cNvSpPr>
          <p:nvPr>
            <p:ph sz="half" idx="19"/>
          </p:nvPr>
        </p:nvSpPr>
        <p:spPr>
          <a:xfrm>
            <a:off x="4675621" y="4443018"/>
            <a:ext cx="1962419" cy="1066800"/>
          </a:xfrm>
          <a:solidFill>
            <a:srgbClr val="990000"/>
          </a:solidFill>
        </p:spPr>
        <p:txBody>
          <a:bodyPr/>
          <a:lstStyle/>
          <a:p>
            <a:pPr algn="ctr"/>
            <a:r>
              <a:rPr lang="en-US" sz="2000">
                <a:solidFill>
                  <a:schemeClr val="bg1"/>
                </a:solidFill>
              </a:rPr>
              <a:t>Score 14+ and patient is visibly upset/in crisis</a:t>
            </a:r>
          </a:p>
        </p:txBody>
      </p:sp>
      <p:sp>
        <p:nvSpPr>
          <p:cNvPr id="15" name="Content Placeholder 14">
            <a:extLst>
              <a:ext uri="{FF2B5EF4-FFF2-40B4-BE49-F238E27FC236}">
                <a16:creationId xmlns:a16="http://schemas.microsoft.com/office/drawing/2014/main" id="{4B53E0C4-C565-1641-9D8C-45BF34D6F39B}"/>
              </a:ext>
            </a:extLst>
          </p:cNvPr>
          <p:cNvSpPr>
            <a:spLocks noGrp="1"/>
          </p:cNvSpPr>
          <p:nvPr>
            <p:ph sz="half" idx="20"/>
          </p:nvPr>
        </p:nvSpPr>
        <p:spPr>
          <a:xfrm>
            <a:off x="6955197" y="2427882"/>
            <a:ext cx="5236803" cy="914399"/>
          </a:xfrm>
          <a:solidFill>
            <a:schemeClr val="bg2"/>
          </a:solidFill>
        </p:spPr>
        <p:txBody>
          <a:bodyPr/>
          <a:lstStyle/>
          <a:p>
            <a:r>
              <a:rPr lang="en-US" sz="1800"/>
              <a:t>Explain to patient that they screened positive for some symptoms of depression. Offer to make a referral to someone from our MH team.</a:t>
            </a:r>
          </a:p>
        </p:txBody>
      </p:sp>
      <p:sp>
        <p:nvSpPr>
          <p:cNvPr id="17" name="Content Placeholder 16">
            <a:extLst>
              <a:ext uri="{FF2B5EF4-FFF2-40B4-BE49-F238E27FC236}">
                <a16:creationId xmlns:a16="http://schemas.microsoft.com/office/drawing/2014/main" id="{0922F610-C45F-2D80-B7A1-7C3D61043EB7}"/>
              </a:ext>
            </a:extLst>
          </p:cNvPr>
          <p:cNvSpPr>
            <a:spLocks noGrp="1"/>
          </p:cNvSpPr>
          <p:nvPr>
            <p:ph sz="quarter" idx="22"/>
          </p:nvPr>
        </p:nvSpPr>
        <p:spPr>
          <a:xfrm>
            <a:off x="6955196" y="3422182"/>
            <a:ext cx="5236803" cy="914400"/>
          </a:xfrm>
          <a:solidFill>
            <a:schemeClr val="bg2"/>
          </a:solidFill>
        </p:spPr>
        <p:txBody>
          <a:bodyPr/>
          <a:lstStyle/>
          <a:p>
            <a:r>
              <a:rPr lang="en-US" sz="1800"/>
              <a:t>Explain to patient that they screened positive for some symptoms of depression. Would they like to speak to someone from our MH team today?</a:t>
            </a:r>
          </a:p>
        </p:txBody>
      </p:sp>
      <p:sp>
        <p:nvSpPr>
          <p:cNvPr id="20" name="Content Placeholder 19">
            <a:extLst>
              <a:ext uri="{FF2B5EF4-FFF2-40B4-BE49-F238E27FC236}">
                <a16:creationId xmlns:a16="http://schemas.microsoft.com/office/drawing/2014/main" id="{59378FBC-8E07-69C2-6664-38FE1E9D8BE9}"/>
              </a:ext>
            </a:extLst>
          </p:cNvPr>
          <p:cNvSpPr>
            <a:spLocks noGrp="1"/>
          </p:cNvSpPr>
          <p:nvPr>
            <p:ph sz="half" idx="25"/>
          </p:nvPr>
        </p:nvSpPr>
        <p:spPr>
          <a:xfrm>
            <a:off x="6955196" y="4443018"/>
            <a:ext cx="5236803" cy="1233108"/>
          </a:xfrm>
          <a:solidFill>
            <a:schemeClr val="bg2"/>
          </a:solidFill>
        </p:spPr>
        <p:txBody>
          <a:bodyPr/>
          <a:lstStyle/>
          <a:p>
            <a:r>
              <a:rPr lang="en-US" sz="1800"/>
              <a:t>Explain to patient that they have screened positive for some symptoms of depression and that they will connect them with a member of our MH team before moving on with their dental treatment.</a:t>
            </a:r>
          </a:p>
        </p:txBody>
      </p:sp>
      <p:sp>
        <p:nvSpPr>
          <p:cNvPr id="4" name="Slide Number Placeholder 3">
            <a:extLst>
              <a:ext uri="{FF2B5EF4-FFF2-40B4-BE49-F238E27FC236}">
                <a16:creationId xmlns:a16="http://schemas.microsoft.com/office/drawing/2014/main" id="{ECADF507-4D28-A980-F55F-8C92F02132DB}"/>
              </a:ext>
            </a:extLst>
          </p:cNvPr>
          <p:cNvSpPr>
            <a:spLocks noGrp="1"/>
          </p:cNvSpPr>
          <p:nvPr>
            <p:ph type="sldNum" sz="quarter" idx="12"/>
          </p:nvPr>
        </p:nvSpPr>
        <p:spPr/>
        <p:txBody>
          <a:bodyPr/>
          <a:lstStyle/>
          <a:p>
            <a:fld id="{F9ECA865-404D-4A57-9AC1-FD3038CC100D}" type="slidenum">
              <a:rPr lang="en-US" smtClean="0"/>
              <a:pPr/>
              <a:t>23</a:t>
            </a:fld>
            <a:endParaRPr lang="en-US"/>
          </a:p>
        </p:txBody>
      </p:sp>
    </p:spTree>
    <p:extLst>
      <p:ext uri="{BB962C8B-B14F-4D97-AF65-F5344CB8AC3E}">
        <p14:creationId xmlns:p14="http://schemas.microsoft.com/office/powerpoint/2010/main" val="103749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441282-273C-A19C-0414-D7A3C28AF996}"/>
              </a:ext>
            </a:extLst>
          </p:cNvPr>
          <p:cNvSpPr>
            <a:spLocks noGrp="1"/>
          </p:cNvSpPr>
          <p:nvPr>
            <p:ph type="title"/>
          </p:nvPr>
        </p:nvSpPr>
        <p:spPr>
          <a:xfrm>
            <a:off x="418355" y="1"/>
            <a:ext cx="11672047" cy="1066800"/>
          </a:xfrm>
        </p:spPr>
        <p:txBody>
          <a:bodyPr/>
          <a:lstStyle/>
          <a:p>
            <a:r>
              <a:rPr lang="en-US"/>
              <a:t>5. Evaluation System: Minimum Core Set of Measures</a:t>
            </a:r>
          </a:p>
        </p:txBody>
      </p:sp>
      <p:sp>
        <p:nvSpPr>
          <p:cNvPr id="2" name="Content Placeholder 1">
            <a:extLst>
              <a:ext uri="{FF2B5EF4-FFF2-40B4-BE49-F238E27FC236}">
                <a16:creationId xmlns:a16="http://schemas.microsoft.com/office/drawing/2014/main" id="{E85CD8B9-6776-5820-2B84-970B625EF5C0}"/>
              </a:ext>
            </a:extLst>
          </p:cNvPr>
          <p:cNvSpPr>
            <a:spLocks noGrp="1"/>
          </p:cNvSpPr>
          <p:nvPr>
            <p:ph sz="half" idx="1"/>
          </p:nvPr>
        </p:nvSpPr>
        <p:spPr>
          <a:xfrm>
            <a:off x="1017622" y="1407278"/>
            <a:ext cx="10156755" cy="1505255"/>
          </a:xfrm>
          <a:solidFill>
            <a:srgbClr val="0F4D7B"/>
          </a:solidFill>
        </p:spPr>
        <p:txBody>
          <a:bodyPr lIns="274320" rIns="274320" anchor="ctr" anchorCtr="0">
            <a:noAutofit/>
          </a:bodyPr>
          <a:lstStyle/>
          <a:p>
            <a:pPr>
              <a:buClr>
                <a:schemeClr val="bg1"/>
              </a:buClr>
            </a:pPr>
            <a:r>
              <a:rPr lang="en-US" b="1">
                <a:solidFill>
                  <a:schemeClr val="bg1"/>
                </a:solidFill>
              </a:rPr>
              <a:t>UDS measure: </a:t>
            </a:r>
            <a:r>
              <a:rPr lang="en-US">
                <a:solidFill>
                  <a:schemeClr val="bg1"/>
                </a:solidFill>
              </a:rPr>
              <a:t>Percentage of patients aged 12 years and older screened for depression using an age-appropriate standardized depression screening tool and, if positive, a follow-up plan is documented.</a:t>
            </a:r>
          </a:p>
        </p:txBody>
      </p:sp>
      <p:sp>
        <p:nvSpPr>
          <p:cNvPr id="3" name="Content Placeholder 2">
            <a:extLst>
              <a:ext uri="{FF2B5EF4-FFF2-40B4-BE49-F238E27FC236}">
                <a16:creationId xmlns:a16="http://schemas.microsoft.com/office/drawing/2014/main" id="{4D374778-02BE-7F2F-0220-C28E283B68B2}"/>
              </a:ext>
            </a:extLst>
          </p:cNvPr>
          <p:cNvSpPr>
            <a:spLocks noGrp="1"/>
          </p:cNvSpPr>
          <p:nvPr>
            <p:ph sz="quarter" idx="13"/>
          </p:nvPr>
        </p:nvSpPr>
        <p:spPr>
          <a:xfrm>
            <a:off x="1017622" y="2912534"/>
            <a:ext cx="10156755" cy="2387600"/>
          </a:xfrm>
          <a:solidFill>
            <a:srgbClr val="E7EBF1"/>
          </a:solidFill>
        </p:spPr>
        <p:txBody>
          <a:bodyPr lIns="822960" rIns="640080" anchor="ctr" anchorCtr="0">
            <a:noAutofit/>
          </a:bodyPr>
          <a:lstStyle/>
          <a:p>
            <a:pPr marL="457200" indent="-457200">
              <a:buSzPct val="100000"/>
              <a:buFont typeface="+mj-lt"/>
              <a:buAutoNum type="arabicPeriod"/>
            </a:pPr>
            <a:r>
              <a:rPr lang="en-US" sz="2000"/>
              <a:t>Percentage of patients who were screened for depression</a:t>
            </a:r>
          </a:p>
          <a:p>
            <a:pPr marL="457200" indent="-457200">
              <a:buSzPct val="100000"/>
              <a:buFont typeface="+mj-lt"/>
              <a:buAutoNum type="arabicPeriod"/>
            </a:pPr>
            <a:r>
              <a:rPr lang="en-US" sz="2000"/>
              <a:t>Percentage of patients who were screened for depression with a positive screening result</a:t>
            </a:r>
          </a:p>
          <a:p>
            <a:pPr marL="457200" indent="-457200">
              <a:buSzPct val="100000"/>
              <a:buFont typeface="+mj-lt"/>
              <a:buAutoNum type="arabicPeriod"/>
            </a:pPr>
            <a:r>
              <a:rPr lang="en-US" sz="2000"/>
              <a:t>Percentage of patients with a positive screening result that had a follow-up plan documented</a:t>
            </a:r>
          </a:p>
        </p:txBody>
      </p:sp>
      <p:sp>
        <p:nvSpPr>
          <p:cNvPr id="5" name="Slide Number Placeholder 4">
            <a:extLst>
              <a:ext uri="{FF2B5EF4-FFF2-40B4-BE49-F238E27FC236}">
                <a16:creationId xmlns:a16="http://schemas.microsoft.com/office/drawing/2014/main" id="{6A096495-3F5A-4D08-5A8D-70AD04363327}"/>
              </a:ext>
            </a:extLst>
          </p:cNvPr>
          <p:cNvSpPr>
            <a:spLocks noGrp="1"/>
          </p:cNvSpPr>
          <p:nvPr>
            <p:ph type="sldNum" sz="quarter" idx="12"/>
          </p:nvPr>
        </p:nvSpPr>
        <p:spPr/>
        <p:txBody>
          <a:bodyPr/>
          <a:lstStyle/>
          <a:p>
            <a:fld id="{F9ECA865-404D-4A57-9AC1-FD3038CC100D}" type="slidenum">
              <a:rPr lang="en-US" smtClean="0"/>
              <a:pPr/>
              <a:t>24</a:t>
            </a:fld>
            <a:endParaRPr lang="en-US"/>
          </a:p>
        </p:txBody>
      </p:sp>
    </p:spTree>
    <p:extLst>
      <p:ext uri="{BB962C8B-B14F-4D97-AF65-F5344CB8AC3E}">
        <p14:creationId xmlns:p14="http://schemas.microsoft.com/office/powerpoint/2010/main" val="7570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5C82-5F11-2B40-443A-D8386A201DC4}"/>
              </a:ext>
            </a:extLst>
          </p:cNvPr>
          <p:cNvSpPr>
            <a:spLocks noGrp="1"/>
          </p:cNvSpPr>
          <p:nvPr>
            <p:ph type="title"/>
          </p:nvPr>
        </p:nvSpPr>
        <p:spPr>
          <a:xfrm>
            <a:off x="533400" y="1"/>
            <a:ext cx="10820400" cy="1066800"/>
          </a:xfrm>
        </p:spPr>
        <p:txBody>
          <a:bodyPr>
            <a:noAutofit/>
          </a:bodyPr>
          <a:lstStyle/>
          <a:p>
            <a:r>
              <a:rPr lang="en-US"/>
              <a:t>Lessons Learned</a:t>
            </a:r>
          </a:p>
        </p:txBody>
      </p:sp>
      <p:grpSp>
        <p:nvGrpSpPr>
          <p:cNvPr id="21" name="Group 20" descr="User icon">
            <a:extLst>
              <a:ext uri="{FF2B5EF4-FFF2-40B4-BE49-F238E27FC236}">
                <a16:creationId xmlns:a16="http://schemas.microsoft.com/office/drawing/2014/main" id="{AF616F46-7EC7-C597-4E27-949CECF4FB89}"/>
              </a:ext>
            </a:extLst>
          </p:cNvPr>
          <p:cNvGrpSpPr/>
          <p:nvPr/>
        </p:nvGrpSpPr>
        <p:grpSpPr>
          <a:xfrm>
            <a:off x="2471961" y="1679747"/>
            <a:ext cx="583553" cy="548640"/>
            <a:chOff x="3352800" y="1444752"/>
            <a:chExt cx="583553" cy="548640"/>
          </a:xfrm>
        </p:grpSpPr>
        <p:sp>
          <p:nvSpPr>
            <p:cNvPr id="11" name="Rectangle 10" descr="User icon">
              <a:extLst>
                <a:ext uri="{FF2B5EF4-FFF2-40B4-BE49-F238E27FC236}">
                  <a16:creationId xmlns:a16="http://schemas.microsoft.com/office/drawing/2014/main" id="{714A3616-275B-03AD-8E46-D8DE5D88E080}"/>
                </a:ext>
              </a:extLst>
            </p:cNvPr>
            <p:cNvSpPr/>
            <p:nvPr/>
          </p:nvSpPr>
          <p:spPr>
            <a:xfrm>
              <a:off x="3445451" y="1530131"/>
              <a:ext cx="398249" cy="398249"/>
            </a:xfrm>
            <a:prstGeom prst="rect">
              <a:avLst/>
            </a:prstGeom>
            <a:blipFill>
              <a:blip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0C9C3D6-B1B5-4028-EFBC-BF7BB5DE92DD}"/>
                </a:ext>
              </a:extLst>
            </p:cNvPr>
            <p:cNvSpPr/>
            <p:nvPr/>
          </p:nvSpPr>
          <p:spPr>
            <a:xfrm>
              <a:off x="3352800" y="1444752"/>
              <a:ext cx="583553" cy="548640"/>
            </a:xfrm>
            <a:prstGeom prst="rect">
              <a:avLst/>
            </a:prstGeom>
            <a:noFill/>
            <a:ln>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43FCEA1-CCF6-AF81-BEBA-D015FA802F73}"/>
              </a:ext>
            </a:extLst>
          </p:cNvPr>
          <p:cNvSpPr>
            <a:spLocks noGrp="1"/>
          </p:cNvSpPr>
          <p:nvPr>
            <p:ph sz="half" idx="1"/>
          </p:nvPr>
        </p:nvSpPr>
        <p:spPr>
          <a:xfrm>
            <a:off x="3055514" y="1679747"/>
            <a:ext cx="6400800" cy="548640"/>
          </a:xfrm>
          <a:solidFill>
            <a:schemeClr val="accent5"/>
          </a:solidFill>
        </p:spPr>
        <p:txBody>
          <a:bodyPr lIns="365760" anchor="ctr" anchorCtr="0">
            <a:noAutofit/>
          </a:bodyPr>
          <a:lstStyle/>
          <a:p>
            <a:pPr marL="0" indent="0">
              <a:buNone/>
            </a:pPr>
            <a:r>
              <a:rPr lang="en-US" b="1"/>
              <a:t>Executive leadership support </a:t>
            </a:r>
          </a:p>
        </p:txBody>
      </p:sp>
      <p:grpSp>
        <p:nvGrpSpPr>
          <p:cNvPr id="22" name="Group 21" descr="Medical icon">
            <a:extLst>
              <a:ext uri="{FF2B5EF4-FFF2-40B4-BE49-F238E27FC236}">
                <a16:creationId xmlns:a16="http://schemas.microsoft.com/office/drawing/2014/main" id="{E4EDF0C5-3559-4477-533A-6398B685955D}"/>
              </a:ext>
            </a:extLst>
          </p:cNvPr>
          <p:cNvGrpSpPr/>
          <p:nvPr/>
        </p:nvGrpSpPr>
        <p:grpSpPr>
          <a:xfrm>
            <a:off x="2471961" y="2531394"/>
            <a:ext cx="583553" cy="548640"/>
            <a:chOff x="3352800" y="2296399"/>
            <a:chExt cx="583553" cy="548640"/>
          </a:xfrm>
        </p:grpSpPr>
        <p:sp>
          <p:nvSpPr>
            <p:cNvPr id="12" name="Rectangle 11" descr="Medical icon">
              <a:extLst>
                <a:ext uri="{FF2B5EF4-FFF2-40B4-BE49-F238E27FC236}">
                  <a16:creationId xmlns:a16="http://schemas.microsoft.com/office/drawing/2014/main" id="{6B084527-144C-060C-A2B8-C976F2077FA6}"/>
                </a:ext>
              </a:extLst>
            </p:cNvPr>
            <p:cNvSpPr/>
            <p:nvPr/>
          </p:nvSpPr>
          <p:spPr>
            <a:xfrm>
              <a:off x="3445451" y="2393187"/>
              <a:ext cx="398249" cy="398249"/>
            </a:xfrm>
            <a:prstGeom prst="rect">
              <a:avLst/>
            </a:prstGeom>
            <a: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67603A9A-1844-88F3-4899-25B2DAE32CA0}"/>
                </a:ext>
              </a:extLst>
            </p:cNvPr>
            <p:cNvSpPr/>
            <p:nvPr/>
          </p:nvSpPr>
          <p:spPr>
            <a:xfrm>
              <a:off x="3352800" y="2296399"/>
              <a:ext cx="583553" cy="548640"/>
            </a:xfrm>
            <a:prstGeom prst="rect">
              <a:avLst/>
            </a:prstGeom>
            <a:noFill/>
            <a:ln>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51ED1542-F16F-7330-28C6-CB7A0B60537C}"/>
              </a:ext>
            </a:extLst>
          </p:cNvPr>
          <p:cNvSpPr>
            <a:spLocks noGrp="1"/>
          </p:cNvSpPr>
          <p:nvPr>
            <p:ph sz="half" idx="15"/>
          </p:nvPr>
        </p:nvSpPr>
        <p:spPr>
          <a:xfrm>
            <a:off x="3055514" y="2522519"/>
            <a:ext cx="6400800" cy="548640"/>
          </a:xfrm>
          <a:solidFill>
            <a:schemeClr val="accent5"/>
          </a:solidFill>
        </p:spPr>
        <p:txBody>
          <a:bodyPr lIns="365760" anchor="ctr" anchorCtr="0">
            <a:noAutofit/>
          </a:bodyPr>
          <a:lstStyle/>
          <a:p>
            <a:pPr marL="0" indent="0">
              <a:buNone/>
            </a:pPr>
            <a:r>
              <a:rPr lang="en-US" b="1"/>
              <a:t>Health IT challenges</a:t>
            </a:r>
          </a:p>
        </p:txBody>
      </p:sp>
      <p:grpSp>
        <p:nvGrpSpPr>
          <p:cNvPr id="23" name="Group 22" descr="group of people icon">
            <a:extLst>
              <a:ext uri="{FF2B5EF4-FFF2-40B4-BE49-F238E27FC236}">
                <a16:creationId xmlns:a16="http://schemas.microsoft.com/office/drawing/2014/main" id="{8FBE6802-9D22-12B1-7326-A593BD8BCEDC}"/>
              </a:ext>
            </a:extLst>
          </p:cNvPr>
          <p:cNvGrpSpPr/>
          <p:nvPr/>
        </p:nvGrpSpPr>
        <p:grpSpPr>
          <a:xfrm>
            <a:off x="2471961" y="3359195"/>
            <a:ext cx="583553" cy="548640"/>
            <a:chOff x="3352800" y="3124200"/>
            <a:chExt cx="583553" cy="548640"/>
          </a:xfrm>
        </p:grpSpPr>
        <p:sp>
          <p:nvSpPr>
            <p:cNvPr id="13" name="Rectangle 12" descr="group of people icon">
              <a:extLst>
                <a:ext uri="{FF2B5EF4-FFF2-40B4-BE49-F238E27FC236}">
                  <a16:creationId xmlns:a16="http://schemas.microsoft.com/office/drawing/2014/main" id="{18D592B3-F794-757B-D0D3-E9A6548BF255}"/>
                </a:ext>
              </a:extLst>
            </p:cNvPr>
            <p:cNvSpPr/>
            <p:nvPr/>
          </p:nvSpPr>
          <p:spPr>
            <a:xfrm>
              <a:off x="3445450" y="3200400"/>
              <a:ext cx="398249" cy="398249"/>
            </a:xfrm>
            <a:prstGeom prst="rect">
              <a:avLst/>
            </a:prstGeom>
            <a:blipFill>
              <a:blip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979CBB1-6E7A-48BA-995C-A30A0A1D2656}"/>
                </a:ext>
              </a:extLst>
            </p:cNvPr>
            <p:cNvSpPr/>
            <p:nvPr/>
          </p:nvSpPr>
          <p:spPr>
            <a:xfrm>
              <a:off x="3352800" y="3124200"/>
              <a:ext cx="583553" cy="548640"/>
            </a:xfrm>
            <a:prstGeom prst="rect">
              <a:avLst/>
            </a:prstGeom>
            <a:noFill/>
            <a:ln>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34E5C0AC-1CEA-1134-B89E-674E8F6DD62E}"/>
              </a:ext>
            </a:extLst>
          </p:cNvPr>
          <p:cNvSpPr>
            <a:spLocks noGrp="1"/>
          </p:cNvSpPr>
          <p:nvPr>
            <p:ph sz="half" idx="2"/>
          </p:nvPr>
        </p:nvSpPr>
        <p:spPr>
          <a:xfrm>
            <a:off x="3055514" y="3365291"/>
            <a:ext cx="6400800" cy="548640"/>
          </a:xfrm>
          <a:solidFill>
            <a:schemeClr val="accent5"/>
          </a:solidFill>
        </p:spPr>
        <p:txBody>
          <a:bodyPr lIns="365760" anchor="ctr" anchorCtr="0">
            <a:noAutofit/>
          </a:bodyPr>
          <a:lstStyle/>
          <a:p>
            <a:pPr marL="0" indent="0">
              <a:buNone/>
            </a:pPr>
            <a:r>
              <a:rPr lang="en-US" b="1"/>
              <a:t>Leverage mental health team</a:t>
            </a:r>
          </a:p>
        </p:txBody>
      </p:sp>
      <p:grpSp>
        <p:nvGrpSpPr>
          <p:cNvPr id="24" name="Group 23" descr="Tooth icon">
            <a:extLst>
              <a:ext uri="{FF2B5EF4-FFF2-40B4-BE49-F238E27FC236}">
                <a16:creationId xmlns:a16="http://schemas.microsoft.com/office/drawing/2014/main" id="{0BA9EE66-B019-F7A9-0FCE-53A5BC1274C0}"/>
              </a:ext>
            </a:extLst>
          </p:cNvPr>
          <p:cNvGrpSpPr/>
          <p:nvPr/>
        </p:nvGrpSpPr>
        <p:grpSpPr>
          <a:xfrm>
            <a:off x="2471961" y="4210842"/>
            <a:ext cx="583553" cy="548640"/>
            <a:chOff x="3352800" y="3975847"/>
            <a:chExt cx="583553" cy="548640"/>
          </a:xfrm>
        </p:grpSpPr>
        <p:sp>
          <p:nvSpPr>
            <p:cNvPr id="14" name="Rectangle 13" descr="Tooth icon">
              <a:extLst>
                <a:ext uri="{FF2B5EF4-FFF2-40B4-BE49-F238E27FC236}">
                  <a16:creationId xmlns:a16="http://schemas.microsoft.com/office/drawing/2014/main" id="{22F7CC8B-7D97-8CBA-2696-A92AE11297AC}"/>
                </a:ext>
              </a:extLst>
            </p:cNvPr>
            <p:cNvSpPr/>
            <p:nvPr/>
          </p:nvSpPr>
          <p:spPr>
            <a:xfrm>
              <a:off x="3445450" y="4065170"/>
              <a:ext cx="398249" cy="398249"/>
            </a:xfrm>
            <a:prstGeom prst="rect">
              <a:avLst/>
            </a:prstGeom>
            <a:blipFill>
              <a:blip r:embed="rId9">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F9108B20-6B0A-8549-D97E-8CAEF0380DD5}"/>
                </a:ext>
              </a:extLst>
            </p:cNvPr>
            <p:cNvSpPr/>
            <p:nvPr/>
          </p:nvSpPr>
          <p:spPr>
            <a:xfrm>
              <a:off x="3352800" y="3975847"/>
              <a:ext cx="583553" cy="548640"/>
            </a:xfrm>
            <a:prstGeom prst="rect">
              <a:avLst/>
            </a:prstGeom>
            <a:noFill/>
            <a:ln>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674BC86C-01ED-C2F1-8237-62D9A348FBBC}"/>
              </a:ext>
            </a:extLst>
          </p:cNvPr>
          <p:cNvSpPr>
            <a:spLocks noGrp="1"/>
          </p:cNvSpPr>
          <p:nvPr>
            <p:ph sz="half" idx="16"/>
          </p:nvPr>
        </p:nvSpPr>
        <p:spPr>
          <a:xfrm>
            <a:off x="3055514" y="4208063"/>
            <a:ext cx="6400800" cy="548640"/>
          </a:xfrm>
          <a:solidFill>
            <a:schemeClr val="accent5"/>
          </a:solidFill>
        </p:spPr>
        <p:txBody>
          <a:bodyPr lIns="365760" anchor="ctr" anchorCtr="0">
            <a:noAutofit/>
          </a:bodyPr>
          <a:lstStyle/>
          <a:p>
            <a:pPr marL="0" indent="0">
              <a:buNone/>
            </a:pPr>
            <a:r>
              <a:rPr lang="en-US" b="1"/>
              <a:t>Training for dental team members</a:t>
            </a:r>
          </a:p>
        </p:txBody>
      </p:sp>
      <p:grpSp>
        <p:nvGrpSpPr>
          <p:cNvPr id="25" name="Group 24" descr="Checkmark">
            <a:extLst>
              <a:ext uri="{FF2B5EF4-FFF2-40B4-BE49-F238E27FC236}">
                <a16:creationId xmlns:a16="http://schemas.microsoft.com/office/drawing/2014/main" id="{9692D7EC-8894-BE0A-528F-2F47DD980CFE}"/>
              </a:ext>
            </a:extLst>
          </p:cNvPr>
          <p:cNvGrpSpPr/>
          <p:nvPr/>
        </p:nvGrpSpPr>
        <p:grpSpPr>
          <a:xfrm>
            <a:off x="2471961" y="5035595"/>
            <a:ext cx="583553" cy="548640"/>
            <a:chOff x="3352800" y="4800600"/>
            <a:chExt cx="583553" cy="548640"/>
          </a:xfrm>
        </p:grpSpPr>
        <p:sp>
          <p:nvSpPr>
            <p:cNvPr id="15" name="Rectangle 14" descr="Checkmark">
              <a:extLst>
                <a:ext uri="{FF2B5EF4-FFF2-40B4-BE49-F238E27FC236}">
                  <a16:creationId xmlns:a16="http://schemas.microsoft.com/office/drawing/2014/main" id="{7E42924B-8B15-1885-A328-74BFBAECACDD}"/>
                </a:ext>
              </a:extLst>
            </p:cNvPr>
            <p:cNvSpPr/>
            <p:nvPr/>
          </p:nvSpPr>
          <p:spPr>
            <a:xfrm>
              <a:off x="3429000" y="4876800"/>
              <a:ext cx="398249" cy="398249"/>
            </a:xfrm>
            <a:prstGeom prst="rect">
              <a:avLst/>
            </a:prstGeom>
            <a:blipFill>
              <a:blip r:embed="rId1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BF2B2FE8-0FA9-6219-6E03-650647F9F5D5}"/>
                </a:ext>
              </a:extLst>
            </p:cNvPr>
            <p:cNvSpPr/>
            <p:nvPr/>
          </p:nvSpPr>
          <p:spPr>
            <a:xfrm>
              <a:off x="3352800" y="4800600"/>
              <a:ext cx="583553" cy="548640"/>
            </a:xfrm>
            <a:prstGeom prst="rect">
              <a:avLst/>
            </a:prstGeom>
            <a:noFill/>
            <a:ln>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E2DA9095-9DC9-DD15-A372-51088B825973}"/>
              </a:ext>
            </a:extLst>
          </p:cNvPr>
          <p:cNvSpPr>
            <a:spLocks noGrp="1"/>
          </p:cNvSpPr>
          <p:nvPr>
            <p:ph sz="quarter" idx="13"/>
          </p:nvPr>
        </p:nvSpPr>
        <p:spPr>
          <a:xfrm>
            <a:off x="3055514" y="5050836"/>
            <a:ext cx="6400800" cy="548640"/>
          </a:xfrm>
          <a:solidFill>
            <a:schemeClr val="accent5"/>
          </a:solidFill>
        </p:spPr>
        <p:txBody>
          <a:bodyPr lIns="365760" anchor="ctr" anchorCtr="0">
            <a:noAutofit/>
          </a:bodyPr>
          <a:lstStyle/>
          <a:p>
            <a:pPr marL="0" indent="0">
              <a:buNone/>
            </a:pPr>
            <a:r>
              <a:rPr lang="en-US" b="1"/>
              <a:t>Evaluation for continual improvement</a:t>
            </a:r>
          </a:p>
        </p:txBody>
      </p:sp>
      <p:sp>
        <p:nvSpPr>
          <p:cNvPr id="10" name="Slide Number Placeholder 9">
            <a:extLst>
              <a:ext uri="{FF2B5EF4-FFF2-40B4-BE49-F238E27FC236}">
                <a16:creationId xmlns:a16="http://schemas.microsoft.com/office/drawing/2014/main" id="{2E7B04AE-8AEC-C2F2-FE4F-5B857414809C}"/>
              </a:ext>
            </a:extLst>
          </p:cNvPr>
          <p:cNvSpPr>
            <a:spLocks noGrp="1"/>
          </p:cNvSpPr>
          <p:nvPr>
            <p:ph type="sldNum" sz="quarter" idx="12"/>
          </p:nvPr>
        </p:nvSpPr>
        <p:spPr/>
        <p:txBody>
          <a:bodyPr/>
          <a:lstStyle/>
          <a:p>
            <a:fld id="{F9ECA865-404D-4A57-9AC1-FD3038CC100D}" type="slidenum">
              <a:rPr lang="en-US" smtClean="0"/>
              <a:pPr/>
              <a:t>25</a:t>
            </a:fld>
            <a:endParaRPr lang="en-US"/>
          </a:p>
        </p:txBody>
      </p:sp>
    </p:spTree>
    <p:extLst>
      <p:ext uri="{BB962C8B-B14F-4D97-AF65-F5344CB8AC3E}">
        <p14:creationId xmlns:p14="http://schemas.microsoft.com/office/powerpoint/2010/main" val="331569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26AB-8DC8-BD1A-7777-BBB30BA57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2727A-A091-59AE-417E-0DA0A85AC3B8}"/>
              </a:ext>
            </a:extLst>
          </p:cNvPr>
          <p:cNvSpPr>
            <a:spLocks noGrp="1"/>
          </p:cNvSpPr>
          <p:nvPr>
            <p:ph type="title"/>
          </p:nvPr>
        </p:nvSpPr>
        <p:spPr/>
        <p:txBody>
          <a:bodyPr>
            <a:normAutofit/>
          </a:bodyPr>
          <a:lstStyle/>
          <a:p>
            <a:r>
              <a:rPr lang="en-US" dirty="0"/>
              <a:t>How Health Centers are Integrating Mental and Oral Health</a:t>
            </a:r>
          </a:p>
        </p:txBody>
      </p:sp>
      <p:sp>
        <p:nvSpPr>
          <p:cNvPr id="6" name="Text Placeholder 5">
            <a:extLst>
              <a:ext uri="{FF2B5EF4-FFF2-40B4-BE49-F238E27FC236}">
                <a16:creationId xmlns:a16="http://schemas.microsoft.com/office/drawing/2014/main" id="{12A473F6-4550-C39D-B218-B069E1E8AEDF}"/>
              </a:ext>
            </a:extLst>
          </p:cNvPr>
          <p:cNvSpPr>
            <a:spLocks noGrp="1"/>
          </p:cNvSpPr>
          <p:nvPr>
            <p:ph type="body" idx="1"/>
          </p:nvPr>
        </p:nvSpPr>
        <p:spPr/>
        <p:txBody>
          <a:bodyPr/>
          <a:lstStyle/>
          <a:p>
            <a:r>
              <a:rPr lang="en-US"/>
              <a:t>Panel Discussion</a:t>
            </a:r>
          </a:p>
        </p:txBody>
      </p:sp>
      <p:sp>
        <p:nvSpPr>
          <p:cNvPr id="3" name="Slide Number Placeholder 5">
            <a:extLst>
              <a:ext uri="{FF2B5EF4-FFF2-40B4-BE49-F238E27FC236}">
                <a16:creationId xmlns:a16="http://schemas.microsoft.com/office/drawing/2014/main" id="{B4E4C18B-5438-8D9E-8A5D-CF3DF0211C61}"/>
              </a:ext>
            </a:extLst>
          </p:cNvPr>
          <p:cNvSpPr txBox="1">
            <a:spLocks/>
          </p:cNvSpPr>
          <p:nvPr/>
        </p:nvSpPr>
        <p:spPr>
          <a:xfrm>
            <a:off x="9272016" y="6507377"/>
            <a:ext cx="2743200"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F9ECA865-404D-4A57-9AC1-FD3038CC100D}" type="slidenum">
              <a:rPr lang="en-US" sz="1600" b="1" smtClean="0">
                <a:solidFill>
                  <a:schemeClr val="bg1"/>
                </a:solidFill>
              </a:rPr>
              <a:pPr algn="r">
                <a:spcAft>
                  <a:spcPts val="600"/>
                </a:spcAft>
              </a:pPr>
              <a:t>26</a:t>
            </a:fld>
            <a:endParaRPr lang="en-US" sz="1600" b="1">
              <a:solidFill>
                <a:schemeClr val="bg1"/>
              </a:solidFill>
            </a:endParaRPr>
          </a:p>
        </p:txBody>
      </p:sp>
    </p:spTree>
    <p:extLst>
      <p:ext uri="{BB962C8B-B14F-4D97-AF65-F5344CB8AC3E}">
        <p14:creationId xmlns:p14="http://schemas.microsoft.com/office/powerpoint/2010/main" val="68216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E6F5FB-C49B-8775-D175-A8AC2CF1481D}"/>
              </a:ext>
            </a:extLst>
          </p:cNvPr>
          <p:cNvSpPr>
            <a:spLocks noGrp="1"/>
          </p:cNvSpPr>
          <p:nvPr>
            <p:ph type="title"/>
          </p:nvPr>
        </p:nvSpPr>
        <p:spPr/>
        <p:txBody>
          <a:bodyPr/>
          <a:lstStyle/>
          <a:p>
            <a:r>
              <a:rPr lang="en-US" dirty="0"/>
              <a:t>Panelists</a:t>
            </a:r>
          </a:p>
        </p:txBody>
      </p:sp>
      <p:grpSp>
        <p:nvGrpSpPr>
          <p:cNvPr id="11" name="Group 10" descr="A group of panelist">
            <a:extLst>
              <a:ext uri="{FF2B5EF4-FFF2-40B4-BE49-F238E27FC236}">
                <a16:creationId xmlns:a16="http://schemas.microsoft.com/office/drawing/2014/main" id="{1463F14C-DA75-4C58-0F9F-209096B3FD31}"/>
              </a:ext>
            </a:extLst>
          </p:cNvPr>
          <p:cNvGrpSpPr/>
          <p:nvPr/>
        </p:nvGrpSpPr>
        <p:grpSpPr>
          <a:xfrm>
            <a:off x="928515" y="1584865"/>
            <a:ext cx="4110412" cy="4110412"/>
            <a:chOff x="928515" y="1584865"/>
            <a:chExt cx="4110412" cy="4110412"/>
          </a:xfrm>
          <a:solidFill>
            <a:srgbClr val="C3D1E6"/>
          </a:solidFill>
        </p:grpSpPr>
        <p:sp>
          <p:nvSpPr>
            <p:cNvPr id="10" name="Oval 9" descr="Background Circle&#10;">
              <a:extLst>
                <a:ext uri="{FF2B5EF4-FFF2-40B4-BE49-F238E27FC236}">
                  <a16:creationId xmlns:a16="http://schemas.microsoft.com/office/drawing/2014/main" id="{C0722DB6-3289-817A-4E4C-B9F4746753E3}"/>
                </a:ext>
              </a:extLst>
            </p:cNvPr>
            <p:cNvSpPr/>
            <p:nvPr/>
          </p:nvSpPr>
          <p:spPr>
            <a:xfrm>
              <a:off x="928515" y="1584865"/>
              <a:ext cx="4110412" cy="411041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anelists">
              <a:extLst>
                <a:ext uri="{FF2B5EF4-FFF2-40B4-BE49-F238E27FC236}">
                  <a16:creationId xmlns:a16="http://schemas.microsoft.com/office/drawing/2014/main" id="{EF85633B-0204-8F15-C744-B69F12425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11" y="3132734"/>
              <a:ext cx="3249640" cy="939979"/>
            </a:xfrm>
            <a:prstGeom prst="rect">
              <a:avLst/>
            </a:prstGeom>
            <a:grpFill/>
          </p:spPr>
        </p:pic>
      </p:grpSp>
      <p:sp>
        <p:nvSpPr>
          <p:cNvPr id="2" name="Content Placeholder 1">
            <a:extLst>
              <a:ext uri="{FF2B5EF4-FFF2-40B4-BE49-F238E27FC236}">
                <a16:creationId xmlns:a16="http://schemas.microsoft.com/office/drawing/2014/main" id="{CE37576F-DAAC-92F9-8B95-8C76AE01CC3F}"/>
              </a:ext>
            </a:extLst>
          </p:cNvPr>
          <p:cNvSpPr>
            <a:spLocks noGrp="1"/>
          </p:cNvSpPr>
          <p:nvPr>
            <p:ph sz="half" idx="1"/>
          </p:nvPr>
        </p:nvSpPr>
        <p:spPr>
          <a:xfrm>
            <a:off x="6134100" y="1584866"/>
            <a:ext cx="6057900" cy="4110412"/>
          </a:xfrm>
          <a:solidFill>
            <a:srgbClr val="0F4D7B"/>
          </a:solidFill>
        </p:spPr>
        <p:txBody>
          <a:bodyPr lIns="822960" anchor="ctr" anchorCtr="0">
            <a:noAutofit/>
          </a:bodyPr>
          <a:lstStyle/>
          <a:p>
            <a:pPr>
              <a:spcAft>
                <a:spcPts val="2400"/>
              </a:spcAft>
              <a:buClr>
                <a:schemeClr val="bg1"/>
              </a:buClr>
            </a:pPr>
            <a:r>
              <a:rPr lang="en-US" b="1" err="1">
                <a:solidFill>
                  <a:schemeClr val="bg1"/>
                </a:solidFill>
              </a:rPr>
              <a:t>Selynn</a:t>
            </a:r>
            <a:r>
              <a:rPr lang="en-US" b="1">
                <a:solidFill>
                  <a:schemeClr val="bg1"/>
                </a:solidFill>
              </a:rPr>
              <a:t> Edwards, DDS</a:t>
            </a:r>
          </a:p>
          <a:p>
            <a:pPr>
              <a:spcAft>
                <a:spcPts val="2400"/>
              </a:spcAft>
              <a:buClr>
                <a:schemeClr val="bg1"/>
              </a:buClr>
            </a:pPr>
            <a:r>
              <a:rPr lang="en-US" b="1">
                <a:solidFill>
                  <a:schemeClr val="bg1"/>
                </a:solidFill>
              </a:rPr>
              <a:t>Marielys Santiago Matos, MSc</a:t>
            </a:r>
          </a:p>
          <a:p>
            <a:pPr>
              <a:spcAft>
                <a:spcPts val="2400"/>
              </a:spcAft>
              <a:buClr>
                <a:schemeClr val="bg1"/>
              </a:buClr>
            </a:pPr>
            <a:r>
              <a:rPr lang="en-US" b="1" err="1">
                <a:solidFill>
                  <a:schemeClr val="bg1"/>
                </a:solidFill>
              </a:rPr>
              <a:t>Migdala</a:t>
            </a:r>
            <a:r>
              <a:rPr lang="en-US" b="1">
                <a:solidFill>
                  <a:schemeClr val="bg1"/>
                </a:solidFill>
              </a:rPr>
              <a:t> Perez Rivera, PhD</a:t>
            </a:r>
          </a:p>
          <a:p>
            <a:pPr>
              <a:spcAft>
                <a:spcPts val="2400"/>
              </a:spcAft>
              <a:buClr>
                <a:schemeClr val="bg1"/>
              </a:buClr>
            </a:pPr>
            <a:r>
              <a:rPr lang="en-US" b="1">
                <a:solidFill>
                  <a:schemeClr val="bg1"/>
                </a:solidFill>
              </a:rPr>
              <a:t>Laury Rios, DDS</a:t>
            </a:r>
          </a:p>
          <a:p>
            <a:pPr>
              <a:spcAft>
                <a:spcPts val="2400"/>
              </a:spcAft>
              <a:buClr>
                <a:schemeClr val="bg1"/>
              </a:buClr>
            </a:pPr>
            <a:r>
              <a:rPr lang="en-US" b="1">
                <a:solidFill>
                  <a:schemeClr val="bg1"/>
                </a:solidFill>
              </a:rPr>
              <a:t>Rebecca Cornille, DDS</a:t>
            </a:r>
          </a:p>
        </p:txBody>
      </p:sp>
      <p:sp>
        <p:nvSpPr>
          <p:cNvPr id="6" name="Slide Number Placeholder 5">
            <a:extLst>
              <a:ext uri="{FF2B5EF4-FFF2-40B4-BE49-F238E27FC236}">
                <a16:creationId xmlns:a16="http://schemas.microsoft.com/office/drawing/2014/main" id="{747F8390-F8A8-6EAF-664F-45BFF16956F9}"/>
              </a:ext>
            </a:extLst>
          </p:cNvPr>
          <p:cNvSpPr>
            <a:spLocks noGrp="1"/>
          </p:cNvSpPr>
          <p:nvPr>
            <p:ph type="sldNum" sz="quarter" idx="12"/>
          </p:nvPr>
        </p:nvSpPr>
        <p:spPr/>
        <p:txBody>
          <a:bodyPr/>
          <a:lstStyle/>
          <a:p>
            <a:fld id="{F9ECA865-404D-4A57-9AC1-FD3038CC100D}" type="slidenum">
              <a:rPr lang="en-US" smtClean="0"/>
              <a:pPr/>
              <a:t>27</a:t>
            </a:fld>
            <a:endParaRPr lang="en-US"/>
          </a:p>
        </p:txBody>
      </p:sp>
    </p:spTree>
    <p:extLst>
      <p:ext uri="{BB962C8B-B14F-4D97-AF65-F5344CB8AC3E}">
        <p14:creationId xmlns:p14="http://schemas.microsoft.com/office/powerpoint/2010/main" val="1130531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FD8813-576F-9C03-9569-119D3F841680}"/>
              </a:ext>
            </a:extLst>
          </p:cNvPr>
          <p:cNvSpPr>
            <a:spLocks noGrp="1"/>
          </p:cNvSpPr>
          <p:nvPr>
            <p:ph type="title"/>
          </p:nvPr>
        </p:nvSpPr>
        <p:spPr>
          <a:xfrm>
            <a:off x="685800" y="152400"/>
            <a:ext cx="10820400" cy="1069848"/>
          </a:xfrm>
        </p:spPr>
        <p:txBody>
          <a:bodyPr/>
          <a:lstStyle/>
          <a:p>
            <a:pPr algn="ctr"/>
            <a:r>
              <a:rPr lang="en-US"/>
              <a:t>Q&amp;A</a:t>
            </a:r>
          </a:p>
        </p:txBody>
      </p:sp>
      <p:pic>
        <p:nvPicPr>
          <p:cNvPr id="5" name="Picture Placeholder 5" descr="Group of colorful talk bubbles with question marks">
            <a:extLst>
              <a:ext uri="{FF2B5EF4-FFF2-40B4-BE49-F238E27FC236}">
                <a16:creationId xmlns:a16="http://schemas.microsoft.com/office/drawing/2014/main" id="{C168CC8E-CF40-5561-6A1A-337922C8AE12}"/>
              </a:ext>
              <a:ext uri="{C183D7F6-B498-43B3-948B-1728B52AA6E4}">
                <adec:decorative xmlns:adec="http://schemas.microsoft.com/office/drawing/2017/decorative" val="0"/>
              </a:ext>
            </a:extLst>
          </p:cNvPr>
          <p:cNvPicPr>
            <a:picLocks noGrp="1" noChangeAspect="1"/>
          </p:cNvPicPr>
          <p:nvPr>
            <p:ph idx="1"/>
          </p:nvPr>
        </p:nvPicPr>
        <p:blipFill rotWithShape="1">
          <a:blip r:embed="rId2"/>
          <a:stretch/>
        </p:blipFill>
        <p:spPr>
          <a:xfrm>
            <a:off x="2876747" y="1222248"/>
            <a:ext cx="6438506" cy="4264152"/>
          </a:xfrm>
          <a:ln>
            <a:noFill/>
          </a:ln>
        </p:spPr>
      </p:pic>
      <p:sp>
        <p:nvSpPr>
          <p:cNvPr id="3" name="Slide Number Placeholder 2">
            <a:extLst>
              <a:ext uri="{FF2B5EF4-FFF2-40B4-BE49-F238E27FC236}">
                <a16:creationId xmlns:a16="http://schemas.microsoft.com/office/drawing/2014/main" id="{A817D246-0F69-117E-AD12-B7C6AF0CB728}"/>
              </a:ext>
            </a:extLst>
          </p:cNvPr>
          <p:cNvSpPr>
            <a:spLocks noGrp="1"/>
          </p:cNvSpPr>
          <p:nvPr>
            <p:ph type="sldNum" sz="quarter" idx="12"/>
          </p:nvPr>
        </p:nvSpPr>
        <p:spPr/>
        <p:txBody>
          <a:bodyPr/>
          <a:lstStyle/>
          <a:p>
            <a:fld id="{F9ECA865-404D-4A57-9AC1-FD3038CC100D}" type="slidenum">
              <a:rPr lang="en-US" smtClean="0"/>
              <a:pPr/>
              <a:t>28</a:t>
            </a:fld>
            <a:endParaRPr lang="en-US"/>
          </a:p>
        </p:txBody>
      </p:sp>
    </p:spTree>
    <p:extLst>
      <p:ext uri="{BB962C8B-B14F-4D97-AF65-F5344CB8AC3E}">
        <p14:creationId xmlns:p14="http://schemas.microsoft.com/office/powerpoint/2010/main" val="70171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D9867F-FAA1-5E86-D3D6-6C2974C1FA7F}"/>
              </a:ext>
            </a:extLst>
          </p:cNvPr>
          <p:cNvSpPr>
            <a:spLocks noGrp="1"/>
          </p:cNvSpPr>
          <p:nvPr>
            <p:ph type="title"/>
          </p:nvPr>
        </p:nvSpPr>
        <p:spPr/>
        <p:txBody>
          <a:bodyPr/>
          <a:lstStyle/>
          <a:p>
            <a:r>
              <a:rPr lang="en-US" altLang="en-US"/>
              <a:t>Health Center Satisfaction Assessment</a:t>
            </a:r>
            <a:endParaRPr lang="en-US"/>
          </a:p>
        </p:txBody>
      </p:sp>
      <p:sp>
        <p:nvSpPr>
          <p:cNvPr id="11" name="Rectangle 10" descr="Box highlighting continuing education inforamtion">
            <a:extLst>
              <a:ext uri="{FF2B5EF4-FFF2-40B4-BE49-F238E27FC236}">
                <a16:creationId xmlns:a16="http://schemas.microsoft.com/office/drawing/2014/main" id="{6DF0904D-3543-DF80-B4FD-35084BDD06F0}"/>
              </a:ext>
            </a:extLst>
          </p:cNvPr>
          <p:cNvSpPr/>
          <p:nvPr/>
        </p:nvSpPr>
        <p:spPr>
          <a:xfrm>
            <a:off x="914400" y="3711006"/>
            <a:ext cx="4623307" cy="1195580"/>
          </a:xfrm>
          <a:prstGeom prst="rect">
            <a:avLst/>
          </a:prstGeom>
          <a:solidFill>
            <a:srgbClr val="0A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2DB0C155-7597-5B9F-E57C-8C1FB8FD04E3}"/>
              </a:ext>
            </a:extLst>
          </p:cNvPr>
          <p:cNvSpPr>
            <a:spLocks noGrp="1"/>
          </p:cNvSpPr>
          <p:nvPr>
            <p:ph sz="quarter" idx="13"/>
          </p:nvPr>
        </p:nvSpPr>
        <p:spPr>
          <a:xfrm>
            <a:off x="1409462" y="1646768"/>
            <a:ext cx="3752648" cy="3429000"/>
          </a:xfrm>
        </p:spPr>
        <p:txBody>
          <a:bodyPr>
            <a:noAutofit/>
          </a:bodyPr>
          <a:lstStyle/>
          <a:p>
            <a:pPr marL="0" indent="0" algn="ctr">
              <a:spcAft>
                <a:spcPts val="1200"/>
              </a:spcAft>
              <a:buClr>
                <a:srgbClr val="003366"/>
              </a:buClr>
              <a:buSzPct val="100000"/>
              <a:buNone/>
            </a:pPr>
            <a:r>
              <a:rPr lang="en-US" b="1"/>
              <a:t>We’d love your feedback on today’s session!</a:t>
            </a:r>
          </a:p>
          <a:p>
            <a:pPr marL="0" indent="0" algn="ctr">
              <a:spcAft>
                <a:spcPts val="1200"/>
              </a:spcAft>
              <a:buClr>
                <a:srgbClr val="003366"/>
              </a:buClr>
              <a:buSzPct val="100000"/>
              <a:buNone/>
            </a:pPr>
            <a:r>
              <a:rPr lang="en-US"/>
              <a:t>Please take 2 minutes to </a:t>
            </a:r>
            <a:br>
              <a:rPr lang="en-US"/>
            </a:br>
            <a:r>
              <a:rPr lang="en-US"/>
              <a:t>complete the Health Center TA Satisfaction Assessment.</a:t>
            </a:r>
          </a:p>
          <a:p>
            <a:pPr marL="0" indent="0" algn="ctr">
              <a:spcAft>
                <a:spcPts val="1200"/>
              </a:spcAft>
              <a:buClr>
                <a:srgbClr val="003366"/>
              </a:buClr>
              <a:buSzPct val="100000"/>
              <a:buNone/>
            </a:pPr>
            <a:r>
              <a:rPr lang="en-US">
                <a:solidFill>
                  <a:schemeClr val="bg1"/>
                </a:solidFill>
              </a:rPr>
              <a:t>You must complete the assessment to claim continuing education credit.</a:t>
            </a:r>
          </a:p>
          <a:p>
            <a:pPr marL="0" indent="0" algn="ctr">
              <a:spcBef>
                <a:spcPts val="800"/>
              </a:spcBef>
              <a:spcAft>
                <a:spcPts val="1200"/>
              </a:spcAft>
              <a:buNone/>
            </a:pPr>
            <a:r>
              <a:rPr lang="en-US" b="1"/>
              <a:t>Thank you for your time!</a:t>
            </a:r>
          </a:p>
        </p:txBody>
      </p:sp>
      <p:pic>
        <p:nvPicPr>
          <p:cNvPr id="8" name="Picture Placeholder 7" descr="QR code linking to the health center satisfaction assesssment">
            <a:extLst>
              <a:ext uri="{FF2B5EF4-FFF2-40B4-BE49-F238E27FC236}">
                <a16:creationId xmlns:a16="http://schemas.microsoft.com/office/drawing/2014/main" id="{EE6758CA-2A59-2DF6-5565-635A3742569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362" b="3362"/>
          <a:stretch/>
        </p:blipFill>
        <p:spPr>
          <a:xfrm>
            <a:off x="7925955" y="2030012"/>
            <a:ext cx="2413331" cy="2251075"/>
          </a:xfrm>
        </p:spPr>
      </p:pic>
      <p:sp>
        <p:nvSpPr>
          <p:cNvPr id="6" name="Text Placeholder 5">
            <a:extLst>
              <a:ext uri="{FF2B5EF4-FFF2-40B4-BE49-F238E27FC236}">
                <a16:creationId xmlns:a16="http://schemas.microsoft.com/office/drawing/2014/main" id="{B2C3E790-71E6-151D-8400-EBFD7173A86C}"/>
              </a:ext>
            </a:extLst>
          </p:cNvPr>
          <p:cNvSpPr>
            <a:spLocks noGrp="1"/>
          </p:cNvSpPr>
          <p:nvPr>
            <p:ph type="body" sz="quarter" idx="14"/>
          </p:nvPr>
        </p:nvSpPr>
        <p:spPr>
          <a:xfrm>
            <a:off x="7010400" y="4520030"/>
            <a:ext cx="4039070" cy="773112"/>
          </a:xfrm>
        </p:spPr>
        <p:txBody>
          <a:bodyPr/>
          <a:lstStyle/>
          <a:p>
            <a:r>
              <a:rPr lang="en-US">
                <a:hlinkClick r:id="rId4"/>
              </a:rPr>
              <a:t>https://www.surveymonkey.com/r/OralHealthWebinar</a:t>
            </a:r>
            <a:endParaRPr lang="en-US"/>
          </a:p>
        </p:txBody>
      </p:sp>
      <p:sp>
        <p:nvSpPr>
          <p:cNvPr id="3" name="Slide Number Placeholder 2">
            <a:extLst>
              <a:ext uri="{FF2B5EF4-FFF2-40B4-BE49-F238E27FC236}">
                <a16:creationId xmlns:a16="http://schemas.microsoft.com/office/drawing/2014/main" id="{DC550343-062B-7025-12C3-E6DE23F42AA5}"/>
              </a:ext>
            </a:extLst>
          </p:cNvPr>
          <p:cNvSpPr>
            <a:spLocks noGrp="1"/>
          </p:cNvSpPr>
          <p:nvPr>
            <p:ph type="sldNum" sz="quarter" idx="12"/>
          </p:nvPr>
        </p:nvSpPr>
        <p:spPr/>
        <p:txBody>
          <a:bodyPr/>
          <a:lstStyle/>
          <a:p>
            <a:fld id="{AC38D48C-20BE-40D5-BBF2-392FF9026E6C}" type="slidenum">
              <a:rPr lang="en-US" smtClean="0"/>
              <a:pPr/>
              <a:t>29</a:t>
            </a:fld>
            <a:endParaRPr lang="en-US"/>
          </a:p>
        </p:txBody>
      </p:sp>
    </p:spTree>
    <p:extLst>
      <p:ext uri="{BB962C8B-B14F-4D97-AF65-F5344CB8AC3E}">
        <p14:creationId xmlns:p14="http://schemas.microsoft.com/office/powerpoint/2010/main" val="73874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F5C2B-99D3-1966-858C-A3B7D8B5D71A}"/>
              </a:ext>
              <a:ext uri="{C183D7F6-B498-43B3-948B-1728B52AA6E4}">
                <adec:decorative xmlns:adec="http://schemas.microsoft.com/office/drawing/2017/decorative" val="0"/>
              </a:ext>
            </a:extLst>
          </p:cNvPr>
          <p:cNvSpPr>
            <a:spLocks noGrp="1"/>
          </p:cNvSpPr>
          <p:nvPr>
            <p:ph type="title"/>
          </p:nvPr>
        </p:nvSpPr>
        <p:spPr bwMode="auto">
          <a:xfrm>
            <a:off x="327025" y="404037"/>
            <a:ext cx="3862590" cy="546415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spcBef>
                <a:spcPts val="1000"/>
              </a:spcBef>
              <a:defRPr/>
            </a:pPr>
            <a:r>
              <a:rPr lang="en-US"/>
              <a:t>Submitting Questions and Comments</a:t>
            </a:r>
            <a:endParaRPr kumimoji="0" lang="en-US" b="0" i="0" u="none" strike="noStrike" kern="1200" cap="none" spc="0" normalizeH="0" baseline="0" noProof="0">
              <a:ln>
                <a:noFill/>
              </a:ln>
              <a:solidFill>
                <a:srgbClr val="1B365D"/>
              </a:solidFill>
              <a:effectLst/>
              <a:uLnTx/>
              <a:uFillTx/>
              <a:latin typeface="Calibri" panose="020F0502020204030204" pitchFamily="34" charset="0"/>
              <a:ea typeface="+mn-ea"/>
              <a:cs typeface="Calibri" panose="020F0502020204030204" pitchFamily="34" charset="0"/>
            </a:endParaRPr>
          </a:p>
        </p:txBody>
      </p:sp>
      <p:sp>
        <p:nvSpPr>
          <p:cNvPr id="7" name="Text Placeholder 6">
            <a:extLst>
              <a:ext uri="{FF2B5EF4-FFF2-40B4-BE49-F238E27FC236}">
                <a16:creationId xmlns:a16="http://schemas.microsoft.com/office/drawing/2014/main" id="{87868785-866E-1218-0429-B7231AFA1723}"/>
              </a:ext>
            </a:extLst>
          </p:cNvPr>
          <p:cNvSpPr>
            <a:spLocks noGrp="1"/>
          </p:cNvSpPr>
          <p:nvPr>
            <p:ph type="body" sz="quarter" idx="11"/>
          </p:nvPr>
        </p:nvSpPr>
        <p:spPr>
          <a:xfrm>
            <a:off x="5264294" y="785812"/>
            <a:ext cx="6140767" cy="5300662"/>
          </a:xfrm>
        </p:spPr>
        <p:txBody>
          <a:bodyPr>
            <a:normAutofit/>
          </a:bodyPr>
          <a:lstStyle/>
          <a:p>
            <a:pPr marL="571500" indent="-571500">
              <a:spcBef>
                <a:spcPts val="0"/>
              </a:spcBef>
              <a:spcAft>
                <a:spcPts val="1800"/>
              </a:spcAft>
              <a:buSzPct val="100000"/>
            </a:pPr>
            <a:r>
              <a:rPr lang="en-US">
                <a:solidFill>
                  <a:srgbClr val="003366"/>
                </a:solidFill>
                <a:ea typeface="Calibri"/>
                <a:cs typeface="Calibri"/>
              </a:rPr>
              <a:t>Submit questions by using the Q&amp;A feature. </a:t>
            </a:r>
          </a:p>
          <a:p>
            <a:pPr marL="571500" indent="-571500">
              <a:spcBef>
                <a:spcPts val="0"/>
              </a:spcBef>
              <a:spcAft>
                <a:spcPts val="1800"/>
              </a:spcAft>
              <a:buSzPct val="100000"/>
            </a:pPr>
            <a:r>
              <a:rPr lang="en-US">
                <a:solidFill>
                  <a:srgbClr val="003366"/>
                </a:solidFill>
              </a:rPr>
              <a:t>If you experience any technical issues during the webinar, please message us through the Q&amp;A feature.</a:t>
            </a:r>
            <a:endParaRPr lang="en-US"/>
          </a:p>
        </p:txBody>
      </p:sp>
      <p:sp>
        <p:nvSpPr>
          <p:cNvPr id="3" name="Slide Number Placeholder 2">
            <a:extLst>
              <a:ext uri="{FF2B5EF4-FFF2-40B4-BE49-F238E27FC236}">
                <a16:creationId xmlns:a16="http://schemas.microsoft.com/office/drawing/2014/main" id="{C69F42AF-8CC8-109C-8E67-49F59CB38839}"/>
              </a:ext>
            </a:extLst>
          </p:cNvPr>
          <p:cNvSpPr>
            <a:spLocks noGrp="1"/>
          </p:cNvSpPr>
          <p:nvPr>
            <p:ph type="sldNum" sz="quarter" idx="12"/>
          </p:nvPr>
        </p:nvSpPr>
        <p:spPr>
          <a:xfrm>
            <a:off x="9272016" y="6490444"/>
            <a:ext cx="2743200" cy="384048"/>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38D48C-20BE-40D5-BBF2-392FF9026E6C}" type="slidenum">
              <a:rPr lang="en-US" smtClean="0"/>
              <a:pPr/>
              <a:t>3</a:t>
            </a:fld>
            <a:endParaRPr lang="en-US"/>
          </a:p>
        </p:txBody>
      </p:sp>
    </p:spTree>
    <p:extLst>
      <p:ext uri="{BB962C8B-B14F-4D97-AF65-F5344CB8AC3E}">
        <p14:creationId xmlns:p14="http://schemas.microsoft.com/office/powerpoint/2010/main" val="225904519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F8889-3B13-5C41-98A7-804B0CD1B1B5}"/>
              </a:ext>
            </a:extLst>
          </p:cNvPr>
          <p:cNvSpPr>
            <a:spLocks noGrp="1"/>
          </p:cNvSpPr>
          <p:nvPr>
            <p:ph type="title"/>
          </p:nvPr>
        </p:nvSpPr>
        <p:spPr>
          <a:xfrm>
            <a:off x="838200" y="1"/>
            <a:ext cx="10515600" cy="1066800"/>
          </a:xfrm>
        </p:spPr>
        <p:txBody>
          <a:bodyPr>
            <a:noAutofit/>
          </a:bodyPr>
          <a:lstStyle/>
          <a:p>
            <a:r>
              <a:rPr lang="en-US"/>
              <a:t>Thank You! </a:t>
            </a:r>
          </a:p>
        </p:txBody>
      </p:sp>
      <p:pic>
        <p:nvPicPr>
          <p:cNvPr id="5" name="Picture Placeholder 6" descr="Thank you inside of a talk bubble">
            <a:extLst>
              <a:ext uri="{FF2B5EF4-FFF2-40B4-BE49-F238E27FC236}">
                <a16:creationId xmlns:a16="http://schemas.microsoft.com/office/drawing/2014/main" id="{978214A6-CE33-63FB-E051-15CC5A9CC35C}"/>
              </a:ext>
              <a:ext uri="{C183D7F6-B498-43B3-948B-1728B52AA6E4}">
                <adec:decorative xmlns:adec="http://schemas.microsoft.com/office/drawing/2017/decorative" val="0"/>
              </a:ext>
            </a:extLst>
          </p:cNvPr>
          <p:cNvPicPr>
            <a:picLocks noChangeAspect="1"/>
          </p:cNvPicPr>
          <p:nvPr/>
        </p:nvPicPr>
        <p:blipFill>
          <a:blip r:embed="rId3"/>
          <a:srcRect t="8818" r="35" b="8818"/>
          <a:stretch>
            <a:fillRect/>
          </a:stretch>
        </p:blipFill>
        <p:spPr>
          <a:xfrm>
            <a:off x="685801" y="1447800"/>
            <a:ext cx="3206087" cy="3962369"/>
          </a:xfrm>
          <a:prstGeom prst="rect">
            <a:avLst/>
          </a:prstGeom>
          <a:ln w="25400">
            <a:noFill/>
          </a:ln>
        </p:spPr>
      </p:pic>
      <p:sp>
        <p:nvSpPr>
          <p:cNvPr id="2" name="Content Placeholder 1">
            <a:extLst>
              <a:ext uri="{FF2B5EF4-FFF2-40B4-BE49-F238E27FC236}">
                <a16:creationId xmlns:a16="http://schemas.microsoft.com/office/drawing/2014/main" id="{87FB6C39-0DE1-A4DA-68A6-4122285A0453}"/>
              </a:ext>
            </a:extLst>
          </p:cNvPr>
          <p:cNvSpPr>
            <a:spLocks noGrp="1"/>
          </p:cNvSpPr>
          <p:nvPr>
            <p:ph idx="1"/>
          </p:nvPr>
        </p:nvSpPr>
        <p:spPr>
          <a:xfrm>
            <a:off x="3891888" y="1934309"/>
            <a:ext cx="8317697" cy="3024554"/>
          </a:xfrm>
          <a:solidFill>
            <a:srgbClr val="0F4D7B"/>
          </a:solidFill>
        </p:spPr>
        <p:txBody>
          <a:bodyPr lIns="1188720" anchor="ctr" anchorCtr="0">
            <a:noAutofit/>
          </a:bodyPr>
          <a:lstStyle/>
          <a:p>
            <a:pPr marL="0" lvl="0" indent="0">
              <a:spcAft>
                <a:spcPts val="2400"/>
              </a:spcAft>
              <a:buNone/>
            </a:pPr>
            <a:r>
              <a:rPr lang="en-US">
                <a:solidFill>
                  <a:schemeClr val="bg1"/>
                </a:solidFill>
                <a:hlinkClick r:id="rId4" tooltip="HRSA BPHC homepage">
                  <a:extLst>
                    <a:ext uri="{A12FA001-AC4F-418D-AE19-62706E023703}">
                      <ahyp:hlinkClr xmlns:ahyp="http://schemas.microsoft.com/office/drawing/2018/hyperlinkcolor" val="tx"/>
                    </a:ext>
                  </a:extLst>
                </a:hlinkClick>
              </a:rPr>
              <a:t>bphc.hrsa.gov</a:t>
            </a:r>
            <a:endParaRPr lang="en-US">
              <a:solidFill>
                <a:schemeClr val="bg1"/>
              </a:solidFill>
            </a:endParaRPr>
          </a:p>
          <a:p>
            <a:pPr marL="0" lvl="0" indent="0">
              <a:spcAft>
                <a:spcPts val="2400"/>
              </a:spcAft>
              <a:buNone/>
            </a:pPr>
            <a:r>
              <a:rPr lang="en-US">
                <a:solidFill>
                  <a:schemeClr val="bg1"/>
                </a:solidFill>
              </a:rPr>
              <a:t>Questions? Reach out via the </a:t>
            </a:r>
            <a:r>
              <a:rPr lang="en-US">
                <a:solidFill>
                  <a:schemeClr val="bg1"/>
                </a:solidFill>
                <a:hlinkClick r:id="rId5">
                  <a:extLst>
                    <a:ext uri="{A12FA001-AC4F-418D-AE19-62706E023703}">
                      <ahyp:hlinkClr xmlns:ahyp="http://schemas.microsoft.com/office/drawing/2018/hyperlinkcolor" val="tx"/>
                    </a:ext>
                  </a:extLst>
                </a:hlinkClick>
              </a:rPr>
              <a:t>BPHC Contact Form</a:t>
            </a:r>
            <a:endParaRPr lang="en-US">
              <a:solidFill>
                <a:schemeClr val="bg1"/>
              </a:solidFill>
              <a:hlinkClick r:id="rId6" tooltip="Email Updates webpage">
                <a:extLst>
                  <a:ext uri="{A12FA001-AC4F-418D-AE19-62706E023703}">
                    <ahyp:hlinkClr xmlns:ahyp="http://schemas.microsoft.com/office/drawing/2018/hyperlinkcolor" val="tx"/>
                  </a:ext>
                </a:extLst>
              </a:hlinkClick>
            </a:endParaRPr>
          </a:p>
          <a:p>
            <a:pPr marL="0" lvl="0" indent="0">
              <a:spcAft>
                <a:spcPts val="2400"/>
              </a:spcAft>
              <a:buNone/>
            </a:pPr>
            <a:r>
              <a:rPr lang="en-US">
                <a:solidFill>
                  <a:schemeClr val="bg1"/>
                </a:solidFill>
                <a:hlinkClick r:id="rId6" tooltip="Email Updates webpage">
                  <a:extLst>
                    <a:ext uri="{A12FA001-AC4F-418D-AE19-62706E023703}">
                      <ahyp:hlinkClr xmlns:ahyp="http://schemas.microsoft.com/office/drawing/2018/hyperlinkcolor" val="tx"/>
                    </a:ext>
                  </a:extLst>
                </a:hlinkClick>
              </a:rPr>
              <a:t>Sign up for the </a:t>
            </a:r>
            <a:r>
              <a:rPr lang="en-US" i="1">
                <a:solidFill>
                  <a:schemeClr val="bg1"/>
                </a:solidFill>
                <a:hlinkClick r:id="rId6" tooltip="Email Updates webpage">
                  <a:extLst>
                    <a:ext uri="{A12FA001-AC4F-418D-AE19-62706E023703}">
                      <ahyp:hlinkClr xmlns:ahyp="http://schemas.microsoft.com/office/drawing/2018/hyperlinkcolor" val="tx"/>
                    </a:ext>
                  </a:extLst>
                </a:hlinkClick>
              </a:rPr>
              <a:t>Primary Health Care Digest</a:t>
            </a:r>
            <a:endParaRPr lang="en-US" i="1">
              <a:solidFill>
                <a:schemeClr val="bg1"/>
              </a:solidFill>
            </a:endParaRPr>
          </a:p>
        </p:txBody>
      </p:sp>
      <p:pic>
        <p:nvPicPr>
          <p:cNvPr id="9" name="Graphic 8" descr="Internet with solid fill">
            <a:extLst>
              <a:ext uri="{FF2B5EF4-FFF2-40B4-BE49-F238E27FC236}">
                <a16:creationId xmlns:a16="http://schemas.microsoft.com/office/drawing/2014/main" id="{7F142B1C-AA17-ADB4-A7B5-D2E0F9C99B4D}"/>
              </a:ext>
            </a:extLst>
          </p:cNvPr>
          <p:cNvPicPr>
            <a:picLocks noChangeAspect="1"/>
          </p:cNvPicPr>
          <p:nvPr/>
        </p:nvPicPr>
        <p:blipFill>
          <a:blip r:embed="rId7">
            <a:extLst>
              <a:ext uri="{96DAC541-7B7A-43D3-8B79-37D633B846F1}">
                <asvg:svgBlip xmlns:asvg="http://schemas.microsoft.com/office/drawing/2016/SVG/main" r:embed="rId8"/>
              </a:ext>
            </a:extLst>
          </a:blip>
          <a:srcRect l="104" r="104"/>
          <a:stretch/>
        </p:blipFill>
        <p:spPr>
          <a:xfrm>
            <a:off x="4249616" y="2491153"/>
            <a:ext cx="497192" cy="498231"/>
          </a:xfrm>
          <a:prstGeom prst="rect">
            <a:avLst/>
          </a:prstGeom>
        </p:spPr>
      </p:pic>
      <p:pic>
        <p:nvPicPr>
          <p:cNvPr id="8" name="Graphic 7" descr="Badge Question Mark with solid fill">
            <a:extLst>
              <a:ext uri="{FF2B5EF4-FFF2-40B4-BE49-F238E27FC236}">
                <a16:creationId xmlns:a16="http://schemas.microsoft.com/office/drawing/2014/main" id="{8DEA99EF-85F9-4EDB-AAE7-B67F72F55C35}"/>
              </a:ext>
            </a:extLst>
          </p:cNvPr>
          <p:cNvPicPr>
            <a:picLocks noChangeAspect="1"/>
          </p:cNvPicPr>
          <p:nvPr/>
        </p:nvPicPr>
        <p:blipFill>
          <a:blip r:embed="rId9">
            <a:extLst>
              <a:ext uri="{96DAC541-7B7A-43D3-8B79-37D633B846F1}">
                <asvg:svgBlip xmlns:asvg="http://schemas.microsoft.com/office/drawing/2016/SVG/main" r:embed="rId10"/>
              </a:ext>
            </a:extLst>
          </a:blip>
          <a:srcRect l="69" r="69"/>
          <a:stretch/>
        </p:blipFill>
        <p:spPr>
          <a:xfrm>
            <a:off x="4249616" y="3194538"/>
            <a:ext cx="497540" cy="498231"/>
          </a:xfrm>
          <a:prstGeom prst="rect">
            <a:avLst/>
          </a:prstGeom>
        </p:spPr>
      </p:pic>
      <p:pic>
        <p:nvPicPr>
          <p:cNvPr id="7" name="Graphic 6" descr="Envelope with solid fill">
            <a:extLst>
              <a:ext uri="{FF2B5EF4-FFF2-40B4-BE49-F238E27FC236}">
                <a16:creationId xmlns:a16="http://schemas.microsoft.com/office/drawing/2014/main" id="{04AFC5B7-0488-0272-5927-01AD3C0C20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49616" y="3933092"/>
            <a:ext cx="498231" cy="498231"/>
          </a:xfrm>
          <a:prstGeom prst="rect">
            <a:avLst/>
          </a:prstGeom>
        </p:spPr>
      </p:pic>
      <p:sp>
        <p:nvSpPr>
          <p:cNvPr id="3" name="Slide Number Placeholder 2">
            <a:extLst>
              <a:ext uri="{FF2B5EF4-FFF2-40B4-BE49-F238E27FC236}">
                <a16:creationId xmlns:a16="http://schemas.microsoft.com/office/drawing/2014/main" id="{C1FC4D1D-DA3F-CB9F-2496-180223ED6450}"/>
              </a:ext>
            </a:extLst>
          </p:cNvPr>
          <p:cNvSpPr>
            <a:spLocks noGrp="1"/>
          </p:cNvSpPr>
          <p:nvPr>
            <p:ph type="sldNum" sz="quarter" idx="12"/>
          </p:nvPr>
        </p:nvSpPr>
        <p:spPr/>
        <p:txBody>
          <a:bodyPr/>
          <a:lstStyle/>
          <a:p>
            <a:fld id="{F9ECA865-404D-4A57-9AC1-FD3038CC100D}" type="slidenum">
              <a:rPr lang="en-US" smtClean="0"/>
              <a:pPr/>
              <a:t>30</a:t>
            </a:fld>
            <a:endParaRPr lang="en-US"/>
          </a:p>
        </p:txBody>
      </p:sp>
    </p:spTree>
    <p:extLst>
      <p:ext uri="{BB962C8B-B14F-4D97-AF65-F5344CB8AC3E}">
        <p14:creationId xmlns:p14="http://schemas.microsoft.com/office/powerpoint/2010/main" val="356523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00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a:solidFill>
                  <a:schemeClr val="tx1"/>
                </a:solidFill>
              </a:rPr>
              <a:t>Learn more about our agency at: </a:t>
            </a:r>
          </a:p>
          <a:p>
            <a:pPr marL="0" indent="0">
              <a:buNone/>
            </a:pPr>
            <a:r>
              <a:rPr lang="en-US" sz="4300" u="sng">
                <a:solidFill>
                  <a:srgbClr val="0563C1"/>
                </a:solidFill>
                <a:uFill>
                  <a:solidFill>
                    <a:srgbClr val="0563C1"/>
                  </a:solidFill>
                </a:uFill>
                <a:sym typeface="Calibri"/>
                <a:hlinkClick r:id="rId3"/>
              </a:rPr>
              <a:t>www.HRSA.gov</a:t>
            </a:r>
            <a:endParaRPr lang="en-US" sz="4300" u="sng">
              <a:solidFill>
                <a:srgbClr val="0563C1"/>
              </a:solidFill>
              <a:uFill>
                <a:solidFill>
                  <a:srgbClr val="0563C1"/>
                </a:solidFill>
              </a:uFill>
              <a:sym typeface="Calibri"/>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a:solidFill>
                  <a:schemeClr val="tx1"/>
                </a:solidFill>
              </a:rPr>
              <a:t>FOLLOW US: </a:t>
            </a:r>
          </a:p>
        </p:txBody>
      </p:sp>
      <p:grpSp>
        <p:nvGrpSpPr>
          <p:cNvPr id="14" name="Group 13" descr="Social Media Icons&#10;"/>
          <p:cNvGrpSpPr/>
          <p:nvPr/>
        </p:nvGrpSpPr>
        <p:grpSpPr>
          <a:xfrm>
            <a:off x="3796726" y="5139180"/>
            <a:ext cx="4598531" cy="797995"/>
            <a:chOff x="3799084" y="5111968"/>
            <a:chExt cx="4598531" cy="797995"/>
          </a:xfrm>
        </p:grpSpPr>
        <p:pic>
          <p:nvPicPr>
            <p:cNvPr id="8" name="Picture 7" descr="Facebook">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084" y="5117474"/>
              <a:ext cx="781093" cy="781093"/>
            </a:xfrm>
            <a:prstGeom prst="rect">
              <a:avLst/>
            </a:prstGeom>
          </p:spPr>
        </p:pic>
        <p:pic>
          <p:nvPicPr>
            <p:cNvPr id="10" name="Picture 9" descr="Instagram">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9646" y="5119224"/>
              <a:ext cx="786290" cy="785036"/>
            </a:xfrm>
            <a:prstGeom prst="rect">
              <a:avLst/>
            </a:prstGeom>
          </p:spPr>
        </p:pic>
        <p:pic>
          <p:nvPicPr>
            <p:cNvPr id="11" name="Picture 10" descr="Instagram">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254" y="5124834"/>
              <a:ext cx="786384" cy="785129"/>
            </a:xfrm>
            <a:prstGeom prst="rect">
              <a:avLst/>
            </a:prstGeom>
          </p:spPr>
        </p:pic>
        <p:pic>
          <p:nvPicPr>
            <p:cNvPr id="12" name="Picture 11" descr="YouTube">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2580" y="5111968"/>
              <a:ext cx="785035" cy="785035"/>
            </a:xfrm>
            <a:prstGeom prst="rect">
              <a:avLst/>
            </a:prstGeom>
          </p:spPr>
        </p:pic>
      </p:grpSp>
      <p:pic>
        <p:nvPicPr>
          <p:cNvPr id="6" name="Picture 5" descr="X Icon">
            <a:extLst>
              <a:ext uri="{FF2B5EF4-FFF2-40B4-BE49-F238E27FC236}">
                <a16:creationId xmlns:a16="http://schemas.microsoft.com/office/drawing/2014/main" id="{97F2317F-B1FE-1475-9B39-433AA6CFF0C4}"/>
              </a:ext>
              <a:ext uri="{C183D7F6-B498-43B3-948B-1728B52AA6E4}">
                <adec:decorative xmlns:adec="http://schemas.microsoft.com/office/drawing/2017/decorative" val="0"/>
              </a:ext>
            </a:extLst>
          </p:cNvPr>
          <p:cNvPicPr>
            <a:picLocks noChangeAspect="1"/>
          </p:cNvPicPr>
          <p:nvPr/>
        </p:nvPicPr>
        <p:blipFill>
          <a:blip r:embed="rId12"/>
          <a:stretch>
            <a:fillRect/>
          </a:stretch>
        </p:blipFill>
        <p:spPr>
          <a:xfrm>
            <a:off x="4875965" y="5185422"/>
            <a:ext cx="632336" cy="694041"/>
          </a:xfrm>
          <a:prstGeom prst="rect">
            <a:avLst/>
          </a:prstGeom>
        </p:spPr>
      </p:pic>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fld id="{C7D939B5-D1D6-442B-960C-11410C62AFA7}" type="slidenum">
              <a:rPr lang="en-US" smtClean="0"/>
              <a:pPr/>
              <a:t>31</a:t>
            </a:fld>
            <a:endParaRPr lang="en-US"/>
          </a:p>
        </p:txBody>
      </p:sp>
    </p:spTree>
    <p:extLst>
      <p:ext uri="{BB962C8B-B14F-4D97-AF65-F5344CB8AC3E}">
        <p14:creationId xmlns:p14="http://schemas.microsoft.com/office/powerpoint/2010/main" val="420521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0D3403-BDBD-334F-AC80-C1B01A355D6E}"/>
              </a:ext>
            </a:extLst>
          </p:cNvPr>
          <p:cNvSpPr>
            <a:spLocks noGrp="1"/>
          </p:cNvSpPr>
          <p:nvPr>
            <p:ph type="title"/>
          </p:nvPr>
        </p:nvSpPr>
        <p:spPr/>
        <p:txBody>
          <a:bodyPr/>
          <a:lstStyle/>
          <a:p>
            <a:r>
              <a:rPr lang="en-US">
                <a:latin typeface="Calibri"/>
                <a:ea typeface="Calibri"/>
                <a:cs typeface="Calibri"/>
              </a:rPr>
              <a:t>Resources/References</a:t>
            </a:r>
            <a:endParaRPr lang="en-US"/>
          </a:p>
        </p:txBody>
      </p:sp>
      <p:sp>
        <p:nvSpPr>
          <p:cNvPr id="3" name="Content Placeholder 2">
            <a:extLst>
              <a:ext uri="{FF2B5EF4-FFF2-40B4-BE49-F238E27FC236}">
                <a16:creationId xmlns:a16="http://schemas.microsoft.com/office/drawing/2014/main" id="{4F14379D-8755-342C-0F8A-A1EF48FDFBF0}"/>
              </a:ext>
            </a:extLst>
          </p:cNvPr>
          <p:cNvSpPr>
            <a:spLocks noGrp="1"/>
          </p:cNvSpPr>
          <p:nvPr>
            <p:ph idx="1"/>
          </p:nvPr>
        </p:nvSpPr>
        <p:spPr/>
        <p:txBody>
          <a:bodyPr wrap="square" lIns="0">
            <a:noAutofit/>
          </a:bodyPr>
          <a:lstStyle/>
          <a:p>
            <a:pPr>
              <a:spcBef>
                <a:spcPts val="0"/>
              </a:spcBef>
              <a:spcAft>
                <a:spcPts val="600"/>
              </a:spcAft>
            </a:pPr>
            <a:r>
              <a:rPr lang="en-US"/>
              <a:t>U.S. Department of Health and Human Services Health Resources and Services Administration (HRSA). (2014). </a:t>
            </a:r>
            <a:r>
              <a:rPr lang="en-US" i="1"/>
              <a:t>Integration of Oral Health and Primary Care Practice</a:t>
            </a:r>
            <a:r>
              <a:rPr lang="en-US"/>
              <a:t>. </a:t>
            </a:r>
            <a:r>
              <a:rPr lang="en-US">
                <a:hlinkClick r:id="rId3"/>
              </a:rPr>
              <a:t>https://www.hrsa.gov/sites/default/files/hrsa/oral-health/integration-oral-health.pdf </a:t>
            </a:r>
            <a:endParaRPr lang="en-US"/>
          </a:p>
          <a:p>
            <a:pPr>
              <a:spcBef>
                <a:spcPts val="0"/>
              </a:spcBef>
              <a:spcAft>
                <a:spcPts val="600"/>
              </a:spcAft>
            </a:pPr>
            <a:r>
              <a:rPr lang="en-US"/>
              <a:t>HRSA Health Center Program. (n.d.) </a:t>
            </a:r>
            <a:r>
              <a:rPr lang="en-US" i="1"/>
              <a:t>Uniform Data System  2024 Manual: Health Center Reporting Requirements</a:t>
            </a:r>
            <a:r>
              <a:rPr lang="en-US"/>
              <a:t>. </a:t>
            </a:r>
            <a:r>
              <a:rPr lang="en-US">
                <a:hlinkClick r:id="rId4"/>
              </a:rPr>
              <a:t>https://bphc.hrsa.gov/sites/default/files/bphc/data-reporting/2024-uds-manual.pdf</a:t>
            </a:r>
            <a:endParaRPr lang="en-US"/>
          </a:p>
          <a:p>
            <a:pPr>
              <a:spcBef>
                <a:spcPts val="0"/>
              </a:spcBef>
              <a:spcAft>
                <a:spcPts val="600"/>
              </a:spcAft>
            </a:pPr>
            <a:r>
              <a:rPr lang="en-US"/>
              <a:t>HRSA. (2024). </a:t>
            </a:r>
            <a:r>
              <a:rPr lang="en-US" i="1"/>
              <a:t>National Health Center Program Uniform Data System (UDS) Awardee Data</a:t>
            </a:r>
            <a:r>
              <a:rPr lang="en-US"/>
              <a:t>. </a:t>
            </a:r>
            <a:r>
              <a:rPr lang="en-US">
                <a:hlinkClick r:id="rId5"/>
              </a:rPr>
              <a:t>https://data.hrsa.gov/topics/healthcenters/uds/overview/national</a:t>
            </a:r>
            <a:r>
              <a:rPr lang="en-US"/>
              <a:t> </a:t>
            </a:r>
            <a:endParaRPr lang="en-US" sz="2200"/>
          </a:p>
        </p:txBody>
      </p:sp>
      <p:sp>
        <p:nvSpPr>
          <p:cNvPr id="2" name="Slide Number Placeholder 5">
            <a:extLst>
              <a:ext uri="{FF2B5EF4-FFF2-40B4-BE49-F238E27FC236}">
                <a16:creationId xmlns:a16="http://schemas.microsoft.com/office/drawing/2014/main" id="{5A92ABD1-2D5B-8687-BA99-C0A787EFBBD8}"/>
              </a:ext>
            </a:extLst>
          </p:cNvPr>
          <p:cNvSpPr>
            <a:spLocks noGrp="1"/>
          </p:cNvSpPr>
          <p:nvPr>
            <p:ph type="sldNum" sz="quarter" idx="12"/>
          </p:nvPr>
        </p:nvSpPr>
        <p:spPr/>
        <p:txBody>
          <a:bodyPr/>
          <a:lstStyle/>
          <a:p>
            <a:pPr>
              <a:spcAft>
                <a:spcPts val="600"/>
              </a:spcAft>
            </a:pPr>
            <a:fld id="{F9ECA865-404D-4A57-9AC1-FD3038CC100D}" type="slidenum">
              <a:rPr lang="en-US" smtClean="0"/>
              <a:pPr>
                <a:spcAft>
                  <a:spcPts val="600"/>
                </a:spcAft>
              </a:pPr>
              <a:t>32</a:t>
            </a:fld>
            <a:endParaRPr lang="en-US"/>
          </a:p>
        </p:txBody>
      </p:sp>
    </p:spTree>
    <p:extLst>
      <p:ext uri="{BB962C8B-B14F-4D97-AF65-F5344CB8AC3E}">
        <p14:creationId xmlns:p14="http://schemas.microsoft.com/office/powerpoint/2010/main" val="293535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59BB-399F-A784-A32B-E013669912A5}"/>
              </a:ext>
            </a:extLst>
          </p:cNvPr>
          <p:cNvSpPr>
            <a:spLocks noGrp="1"/>
          </p:cNvSpPr>
          <p:nvPr>
            <p:ph type="title"/>
          </p:nvPr>
        </p:nvSpPr>
        <p:spPr/>
        <p:txBody>
          <a:bodyPr/>
          <a:lstStyle/>
          <a:p>
            <a:r>
              <a:rPr lang="en-US"/>
              <a:t>Objectives</a:t>
            </a:r>
          </a:p>
        </p:txBody>
      </p:sp>
      <p:sp>
        <p:nvSpPr>
          <p:cNvPr id="5123" name="Rectangle 3">
            <a:extLst>
              <a:ext uri="{FF2B5EF4-FFF2-40B4-BE49-F238E27FC236}">
                <a16:creationId xmlns:a16="http://schemas.microsoft.com/office/drawing/2014/main" id="{74B6C5A2-DB02-4D54-90CE-F5C2373A3439}"/>
              </a:ext>
            </a:extLst>
          </p:cNvPr>
          <p:cNvSpPr>
            <a:spLocks noGrp="1" noChangeArrowheads="1"/>
          </p:cNvSpPr>
          <p:nvPr>
            <p:ph idx="1"/>
          </p:nvPr>
        </p:nvSpPr>
        <p:spPr>
          <a:xfrm>
            <a:off x="762000" y="1897701"/>
            <a:ext cx="8226425" cy="3386434"/>
          </a:xfrm>
        </p:spPr>
        <p:txBody>
          <a:bodyPr vert="horz" lIns="91440" tIns="45720" rIns="91440" bIns="45720" rtlCol="0" anchor="t">
            <a:noAutofit/>
          </a:bodyPr>
          <a:lstStyle/>
          <a:p>
            <a:pPr marL="342900" indent="-342900">
              <a:spcBef>
                <a:spcPct val="0"/>
              </a:spcBef>
              <a:spcAft>
                <a:spcPts val="1200"/>
              </a:spcAft>
              <a:buFont typeface="Arial" panose="020B0604020202020204" pitchFamily="34" charset="0"/>
              <a:buChar char="•"/>
              <a:defRPr/>
            </a:pPr>
            <a:r>
              <a:rPr lang="en-US"/>
              <a:t>Describe key strategies to implement mental health screenings in the dental clinic.</a:t>
            </a:r>
          </a:p>
          <a:p>
            <a:pPr marL="342900" indent="-342900">
              <a:spcBef>
                <a:spcPct val="0"/>
              </a:spcBef>
              <a:spcAft>
                <a:spcPts val="1200"/>
              </a:spcAft>
              <a:buFont typeface="Arial" panose="020B0604020202020204" pitchFamily="34" charset="0"/>
              <a:buChar char="•"/>
              <a:defRPr/>
            </a:pPr>
            <a:r>
              <a:rPr lang="en-US"/>
              <a:t>Identify several best practices of oral and mental health integration, such as universal screening, electronic health record integration, and staff training to effectively implement and sustain integration. </a:t>
            </a:r>
          </a:p>
          <a:p>
            <a:pPr marL="342900" indent="-342900">
              <a:spcBef>
                <a:spcPct val="0"/>
              </a:spcBef>
              <a:spcAft>
                <a:spcPts val="1200"/>
              </a:spcAft>
              <a:buFont typeface="Arial" panose="020B0604020202020204" pitchFamily="34" charset="0"/>
              <a:buChar char="•"/>
              <a:defRPr/>
            </a:pPr>
            <a:r>
              <a:rPr lang="en-US"/>
              <a:t>Learn key strategies and integration approaches used by health centers to effectively implement and sustain oral and mental health integration.</a:t>
            </a:r>
          </a:p>
        </p:txBody>
      </p:sp>
      <p:pic>
        <p:nvPicPr>
          <p:cNvPr id="6" name="Graphic 5" descr="Bullseye icon">
            <a:extLst>
              <a:ext uri="{FF2B5EF4-FFF2-40B4-BE49-F238E27FC236}">
                <a16:creationId xmlns:a16="http://schemas.microsoft.com/office/drawing/2014/main" id="{DDD316BC-73CC-6409-2D16-4CD9D61ACF0B}"/>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9800" y="2492466"/>
            <a:ext cx="2196904" cy="2196904"/>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C177009-AAD3-D410-5E1D-BF9D18844C67}"/>
              </a:ext>
            </a:extLst>
          </p:cNvPr>
          <p:cNvSpPr>
            <a:spLocks noGrp="1"/>
          </p:cNvSpPr>
          <p:nvPr>
            <p:ph type="sldNum" sz="quarter" idx="11"/>
          </p:nvPr>
        </p:nvSpPr>
        <p:spPr/>
        <p:txBody>
          <a:bodyPr/>
          <a:lstStyle/>
          <a:p>
            <a:fld id="{AC38D48C-20BE-40D5-BBF2-392FF9026E6C}" type="slidenum">
              <a:rPr lang="en-US" smtClean="0"/>
              <a:pPr/>
              <a:t>4</a:t>
            </a:fld>
            <a:endParaRPr lang="en-US"/>
          </a:p>
        </p:txBody>
      </p:sp>
    </p:spTree>
    <p:extLst>
      <p:ext uri="{BB962C8B-B14F-4D97-AF65-F5344CB8AC3E}">
        <p14:creationId xmlns:p14="http://schemas.microsoft.com/office/powerpoint/2010/main" val="372437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36C6-CF98-7F9B-B218-1EFE6E1D9750}"/>
              </a:ext>
            </a:extLst>
          </p:cNvPr>
          <p:cNvSpPr>
            <a:spLocks noGrp="1"/>
          </p:cNvSpPr>
          <p:nvPr>
            <p:ph type="title"/>
          </p:nvPr>
        </p:nvSpPr>
        <p:spPr>
          <a:xfrm>
            <a:off x="838200" y="1"/>
            <a:ext cx="10515600" cy="1066800"/>
          </a:xfrm>
        </p:spPr>
        <p:txBody>
          <a:bodyPr/>
          <a:lstStyle/>
          <a:p>
            <a:r>
              <a:rPr lang="en-US"/>
              <a:t>Polling Question #1</a:t>
            </a:r>
          </a:p>
        </p:txBody>
      </p:sp>
      <p:pic>
        <p:nvPicPr>
          <p:cNvPr id="6" name="Picture Placeholder 5" descr="A hand holding a yellow speech bubble with a question mark">
            <a:extLst>
              <a:ext uri="{FF2B5EF4-FFF2-40B4-BE49-F238E27FC236}">
                <a16:creationId xmlns:a16="http://schemas.microsoft.com/office/drawing/2014/main" id="{BC3D8CF5-5F5C-81E3-9A6C-5B8C8F890B19}"/>
              </a:ext>
            </a:extLst>
          </p:cNvPr>
          <p:cNvPicPr>
            <a:picLocks noGrp="1" noChangeAspect="1"/>
          </p:cNvPicPr>
          <p:nvPr>
            <p:ph sz="half" idx="1"/>
          </p:nvPr>
        </p:nvPicPr>
        <p:blipFill>
          <a:blip r:embed="rId3"/>
          <a:srcRect l="10146" t="7465" b="11417"/>
          <a:stretch>
            <a:fillRect/>
          </a:stretch>
        </p:blipFill>
        <p:spPr>
          <a:xfrm>
            <a:off x="-15240" y="1480774"/>
            <a:ext cx="4289353" cy="3928269"/>
          </a:xfrm>
        </p:spPr>
      </p:pic>
      <p:sp>
        <p:nvSpPr>
          <p:cNvPr id="3" name="Content Placeholder 2">
            <a:extLst>
              <a:ext uri="{FF2B5EF4-FFF2-40B4-BE49-F238E27FC236}">
                <a16:creationId xmlns:a16="http://schemas.microsoft.com/office/drawing/2014/main" id="{A44F4CB9-CC71-7D66-89C5-276C4389B10F}"/>
              </a:ext>
            </a:extLst>
          </p:cNvPr>
          <p:cNvSpPr>
            <a:spLocks noGrp="1"/>
          </p:cNvSpPr>
          <p:nvPr>
            <p:ph sz="half" idx="2"/>
          </p:nvPr>
        </p:nvSpPr>
        <p:spPr>
          <a:xfrm>
            <a:off x="4281040" y="1480773"/>
            <a:ext cx="7910960" cy="3928269"/>
          </a:xfrm>
          <a:solidFill>
            <a:schemeClr val="bg2"/>
          </a:solidFill>
        </p:spPr>
        <p:txBody>
          <a:bodyPr lIns="640080" rIns="640080" anchor="ctr" anchorCtr="0">
            <a:noAutofit/>
          </a:bodyPr>
          <a:lstStyle/>
          <a:p>
            <a:pPr marL="0" indent="0">
              <a:spcBef>
                <a:spcPts val="0"/>
              </a:spcBef>
              <a:spcAft>
                <a:spcPts val="600"/>
              </a:spcAft>
              <a:buNone/>
            </a:pPr>
            <a:r>
              <a:rPr lang="en-US"/>
              <a:t>How would you rate your organization’s current level of integration between dental, primary care, and mental health services? </a:t>
            </a:r>
          </a:p>
          <a:p>
            <a:pPr marL="850392" lvl="1" indent="-457200" fontAlgn="base">
              <a:buFont typeface="+mj-lt"/>
              <a:buAutoNum type="alphaLcParenR"/>
            </a:pPr>
            <a:r>
              <a:rPr lang="en-US"/>
              <a:t>Not integrated at all </a:t>
            </a:r>
          </a:p>
          <a:p>
            <a:pPr marL="850392" lvl="1" indent="-457200" fontAlgn="base">
              <a:buFont typeface="+mj-lt"/>
              <a:buAutoNum type="alphaLcParenR"/>
            </a:pPr>
            <a:r>
              <a:rPr lang="en-US"/>
              <a:t>Minimally integrated </a:t>
            </a:r>
          </a:p>
          <a:p>
            <a:pPr marL="850392" lvl="1" indent="-457200" fontAlgn="base">
              <a:buFont typeface="+mj-lt"/>
              <a:buAutoNum type="alphaLcParenR"/>
            </a:pPr>
            <a:r>
              <a:rPr lang="en-US"/>
              <a:t>Moderately integrated  </a:t>
            </a:r>
          </a:p>
          <a:p>
            <a:pPr marL="850392" lvl="1" indent="-457200" fontAlgn="base">
              <a:buFont typeface="+mj-lt"/>
              <a:buAutoNum type="alphaLcParenR"/>
            </a:pPr>
            <a:r>
              <a:rPr lang="en-US"/>
              <a:t>Fully integrated </a:t>
            </a:r>
          </a:p>
          <a:p>
            <a:pPr marL="850392" lvl="1" indent="-457200" fontAlgn="base">
              <a:buFont typeface="+mj-lt"/>
              <a:buAutoNum type="alphaLcParenR"/>
            </a:pPr>
            <a:r>
              <a:rPr lang="en-US"/>
              <a:t>Not sure </a:t>
            </a:r>
          </a:p>
        </p:txBody>
      </p:sp>
      <p:sp>
        <p:nvSpPr>
          <p:cNvPr id="5" name="Slide Number Placeholder 5">
            <a:extLst>
              <a:ext uri="{FF2B5EF4-FFF2-40B4-BE49-F238E27FC236}">
                <a16:creationId xmlns:a16="http://schemas.microsoft.com/office/drawing/2014/main" id="{F630BD99-3AA5-91CB-9AB7-A252F172DAE2}"/>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5</a:t>
            </a:fld>
            <a:endParaRPr lang="en-US"/>
          </a:p>
        </p:txBody>
      </p:sp>
    </p:spTree>
    <p:extLst>
      <p:ext uri="{BB962C8B-B14F-4D97-AF65-F5344CB8AC3E}">
        <p14:creationId xmlns:p14="http://schemas.microsoft.com/office/powerpoint/2010/main" val="126154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154AD-8CC4-C11D-5D09-CAD8199B7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E3F36-BC42-0CD1-CBBC-41682674F4FC}"/>
              </a:ext>
            </a:extLst>
          </p:cNvPr>
          <p:cNvSpPr>
            <a:spLocks noGrp="1"/>
          </p:cNvSpPr>
          <p:nvPr>
            <p:ph type="title"/>
          </p:nvPr>
        </p:nvSpPr>
        <p:spPr>
          <a:xfrm>
            <a:off x="838200" y="1"/>
            <a:ext cx="10515600" cy="1066800"/>
          </a:xfrm>
        </p:spPr>
        <p:txBody>
          <a:bodyPr/>
          <a:lstStyle/>
          <a:p>
            <a:r>
              <a:rPr lang="en-US"/>
              <a:t>Polling Question #2</a:t>
            </a:r>
          </a:p>
        </p:txBody>
      </p:sp>
      <p:pic>
        <p:nvPicPr>
          <p:cNvPr id="8" name="Picture Placeholder 5" descr="A hand holding a yellow speech bubble with a question mark">
            <a:extLst>
              <a:ext uri="{FF2B5EF4-FFF2-40B4-BE49-F238E27FC236}">
                <a16:creationId xmlns:a16="http://schemas.microsoft.com/office/drawing/2014/main" id="{D8A91AB9-BC04-A565-4FCF-F2E268687212}"/>
              </a:ext>
            </a:extLst>
          </p:cNvPr>
          <p:cNvPicPr>
            <a:picLocks noGrp="1" noChangeAspect="1"/>
          </p:cNvPicPr>
          <p:nvPr>
            <p:ph sz="half" idx="1"/>
          </p:nvPr>
        </p:nvPicPr>
        <p:blipFill>
          <a:blip r:embed="rId3"/>
          <a:srcRect l="10146" t="7465" b="11417"/>
          <a:stretch>
            <a:fillRect/>
          </a:stretch>
        </p:blipFill>
        <p:spPr>
          <a:xfrm>
            <a:off x="0" y="1621001"/>
            <a:ext cx="3948364" cy="3615997"/>
          </a:xfrm>
        </p:spPr>
      </p:pic>
      <p:sp>
        <p:nvSpPr>
          <p:cNvPr id="3" name="Content Placeholder 2">
            <a:extLst>
              <a:ext uri="{FF2B5EF4-FFF2-40B4-BE49-F238E27FC236}">
                <a16:creationId xmlns:a16="http://schemas.microsoft.com/office/drawing/2014/main" id="{F2C024C0-4C64-E540-6ADC-68BF900FF066}"/>
              </a:ext>
            </a:extLst>
          </p:cNvPr>
          <p:cNvSpPr>
            <a:spLocks noGrp="1"/>
          </p:cNvSpPr>
          <p:nvPr>
            <p:ph sz="half" idx="2"/>
          </p:nvPr>
        </p:nvSpPr>
        <p:spPr>
          <a:xfrm>
            <a:off x="3948364" y="1621000"/>
            <a:ext cx="8243636" cy="3615998"/>
          </a:xfrm>
          <a:solidFill>
            <a:schemeClr val="bg2"/>
          </a:solidFill>
        </p:spPr>
        <p:txBody>
          <a:bodyPr lIns="457200" rIns="457200" anchor="ctr" anchorCtr="0">
            <a:noAutofit/>
          </a:bodyPr>
          <a:lstStyle/>
          <a:p>
            <a:pPr marL="0" indent="0">
              <a:spcBef>
                <a:spcPts val="0"/>
              </a:spcBef>
              <a:spcAft>
                <a:spcPts val="600"/>
              </a:spcAft>
              <a:buNone/>
            </a:pPr>
            <a:r>
              <a:rPr lang="en-US"/>
              <a:t>Which of the following is the biggest challenge your organization faces in integrating oral and mental health services?</a:t>
            </a:r>
          </a:p>
          <a:p>
            <a:pPr marL="850392" lvl="1" indent="-457200" fontAlgn="base">
              <a:buFont typeface="+mj-lt"/>
              <a:buAutoNum type="alphaLcParenR"/>
            </a:pPr>
            <a:r>
              <a:rPr lang="en-US"/>
              <a:t>Lack of funding  </a:t>
            </a:r>
          </a:p>
          <a:p>
            <a:pPr marL="850392" lvl="1" indent="-457200" fontAlgn="base">
              <a:buFont typeface="+mj-lt"/>
              <a:buAutoNum type="alphaLcParenR"/>
            </a:pPr>
            <a:r>
              <a:rPr lang="en-US"/>
              <a:t>Workforce or training limitations </a:t>
            </a:r>
          </a:p>
          <a:p>
            <a:pPr marL="850392" lvl="1" indent="-457200" fontAlgn="base">
              <a:buFont typeface="+mj-lt"/>
              <a:buAutoNum type="alphaLcParenR"/>
            </a:pPr>
            <a:r>
              <a:rPr lang="en-US"/>
              <a:t>Operational or workflow barriers </a:t>
            </a:r>
          </a:p>
          <a:p>
            <a:pPr marL="850392" lvl="1" indent="-457200" fontAlgn="base">
              <a:buFont typeface="+mj-lt"/>
              <a:buAutoNum type="alphaLcParenR"/>
            </a:pPr>
            <a:r>
              <a:rPr lang="en-US"/>
              <a:t>Limited leadership or organizational support </a:t>
            </a:r>
          </a:p>
          <a:p>
            <a:pPr marL="850392" lvl="1" indent="-457200" fontAlgn="base">
              <a:buFont typeface="+mj-lt"/>
              <a:buAutoNum type="alphaLcParenR"/>
            </a:pPr>
            <a:r>
              <a:rPr lang="en-US"/>
              <a:t>Uncertainty about effective models or strategies </a:t>
            </a:r>
          </a:p>
          <a:p>
            <a:pPr marL="850392" lvl="1" indent="-457200" fontAlgn="base">
              <a:buFont typeface="+mj-lt"/>
              <a:buAutoNum type="alphaLcParenR"/>
            </a:pPr>
            <a:r>
              <a:rPr lang="en-US"/>
              <a:t>Other (please specify in the Q&amp;A)</a:t>
            </a:r>
          </a:p>
        </p:txBody>
      </p:sp>
      <p:sp>
        <p:nvSpPr>
          <p:cNvPr id="4" name="Slide Number Placeholder 5">
            <a:extLst>
              <a:ext uri="{FF2B5EF4-FFF2-40B4-BE49-F238E27FC236}">
                <a16:creationId xmlns:a16="http://schemas.microsoft.com/office/drawing/2014/main" id="{60AD7DE8-66E4-9EF5-8F6A-CA8E6DB8FFBA}"/>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6</a:t>
            </a:fld>
            <a:endParaRPr lang="en-US"/>
          </a:p>
        </p:txBody>
      </p:sp>
    </p:spTree>
    <p:extLst>
      <p:ext uri="{BB962C8B-B14F-4D97-AF65-F5344CB8AC3E}">
        <p14:creationId xmlns:p14="http://schemas.microsoft.com/office/powerpoint/2010/main" val="191875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EDB6-B6E3-A3A2-1EAF-E97B37010879}"/>
              </a:ext>
            </a:extLst>
          </p:cNvPr>
          <p:cNvSpPr>
            <a:spLocks noGrp="1"/>
          </p:cNvSpPr>
          <p:nvPr>
            <p:ph type="title"/>
          </p:nvPr>
        </p:nvSpPr>
        <p:spPr>
          <a:xfrm>
            <a:off x="838200" y="1"/>
            <a:ext cx="10515600" cy="1066800"/>
          </a:xfrm>
        </p:spPr>
        <p:txBody>
          <a:bodyPr anchor="ctr">
            <a:normAutofit/>
          </a:bodyPr>
          <a:lstStyle/>
          <a:p>
            <a:r>
              <a:rPr lang="en-US" dirty="0"/>
              <a:t>Presenter/Panelist</a:t>
            </a:r>
          </a:p>
        </p:txBody>
      </p:sp>
      <p:pic>
        <p:nvPicPr>
          <p:cNvPr id="1026" name="Picture 2" descr="Candace Owen Portrait">
            <a:extLst>
              <a:ext uri="{FF2B5EF4-FFF2-40B4-BE49-F238E27FC236}">
                <a16:creationId xmlns:a16="http://schemas.microsoft.com/office/drawing/2014/main" id="{553CA458-1854-7B8D-0C09-F1F3322D2F8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620" t="6499" r="12910" b="28000"/>
          <a:stretch>
            <a:fillRect/>
          </a:stretch>
        </p:blipFill>
        <p:spPr bwMode="auto">
          <a:xfrm>
            <a:off x="1905000" y="1447800"/>
            <a:ext cx="3962401" cy="4351338"/>
          </a:xfrm>
          <a:prstGeom prst="rect">
            <a:avLst/>
          </a:prstGeom>
          <a:solidFill>
            <a:srgbClr val="FFFFFF"/>
          </a:solidFill>
          <a:ln w="19050">
            <a:solidFill>
              <a:schemeClr val="accent2"/>
            </a:solidFill>
          </a:ln>
        </p:spPr>
      </p:pic>
      <p:sp>
        <p:nvSpPr>
          <p:cNvPr id="3" name="Content Placeholder 2">
            <a:extLst>
              <a:ext uri="{FF2B5EF4-FFF2-40B4-BE49-F238E27FC236}">
                <a16:creationId xmlns:a16="http://schemas.microsoft.com/office/drawing/2014/main" id="{27E02ECF-7DE4-FD0E-0035-FF33433FFBFD}"/>
              </a:ext>
            </a:extLst>
          </p:cNvPr>
          <p:cNvSpPr>
            <a:spLocks noGrp="1"/>
          </p:cNvSpPr>
          <p:nvPr>
            <p:ph sz="half" idx="1"/>
          </p:nvPr>
        </p:nvSpPr>
        <p:spPr>
          <a:xfrm>
            <a:off x="5867401" y="3258010"/>
            <a:ext cx="5181600" cy="730917"/>
          </a:xfrm>
          <a:solidFill>
            <a:srgbClr val="0F4D7B"/>
          </a:solidFill>
        </p:spPr>
        <p:txBody>
          <a:bodyPr lIns="91440" anchor="ctr" anchorCtr="0">
            <a:noAutofit/>
          </a:bodyPr>
          <a:lstStyle/>
          <a:p>
            <a:pPr marL="0" indent="0" algn="ctr">
              <a:buNone/>
            </a:pPr>
            <a:r>
              <a:rPr lang="en-US" b="1">
                <a:solidFill>
                  <a:schemeClr val="bg1"/>
                </a:solidFill>
              </a:rPr>
              <a:t>Candace Owen, RHD, MS, MPH</a:t>
            </a:r>
          </a:p>
        </p:txBody>
      </p:sp>
      <p:sp>
        <p:nvSpPr>
          <p:cNvPr id="1033" name="Slide Number Placeholder 5">
            <a:extLst>
              <a:ext uri="{FF2B5EF4-FFF2-40B4-BE49-F238E27FC236}">
                <a16:creationId xmlns:a16="http://schemas.microsoft.com/office/drawing/2014/main" id="{F6DE3349-4D73-6D25-040C-69CC13A99636}"/>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7</a:t>
            </a:fld>
            <a:endParaRPr lang="en-US"/>
          </a:p>
        </p:txBody>
      </p:sp>
    </p:spTree>
    <p:extLst>
      <p:ext uri="{BB962C8B-B14F-4D97-AF65-F5344CB8AC3E}">
        <p14:creationId xmlns:p14="http://schemas.microsoft.com/office/powerpoint/2010/main" val="427074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0CE-E98E-38FD-D5E3-8F374A1E5C45}"/>
              </a:ext>
            </a:extLst>
          </p:cNvPr>
          <p:cNvSpPr>
            <a:spLocks noGrp="1"/>
          </p:cNvSpPr>
          <p:nvPr>
            <p:ph type="title"/>
          </p:nvPr>
        </p:nvSpPr>
        <p:spPr>
          <a:xfrm>
            <a:off x="845106" y="1466821"/>
            <a:ext cx="10515600" cy="2386584"/>
          </a:xfrm>
        </p:spPr>
        <p:txBody>
          <a:bodyPr/>
          <a:lstStyle/>
          <a:p>
            <a:r>
              <a:rPr lang="en-US" dirty="0"/>
              <a:t>Overview of Integrated Oral and Mental Health</a:t>
            </a:r>
          </a:p>
        </p:txBody>
      </p:sp>
      <p:sp>
        <p:nvSpPr>
          <p:cNvPr id="3" name="Slide Number Placeholder 5">
            <a:extLst>
              <a:ext uri="{FF2B5EF4-FFF2-40B4-BE49-F238E27FC236}">
                <a16:creationId xmlns:a16="http://schemas.microsoft.com/office/drawing/2014/main" id="{4A915835-0209-EC86-4309-BA12FFFC33EE}"/>
              </a:ext>
            </a:extLst>
          </p:cNvPr>
          <p:cNvSpPr txBox="1">
            <a:spLocks/>
          </p:cNvSpPr>
          <p:nvPr/>
        </p:nvSpPr>
        <p:spPr>
          <a:xfrm>
            <a:off x="9272016" y="6507377"/>
            <a:ext cx="2743200"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F9ECA865-404D-4A57-9AC1-FD3038CC100D}" type="slidenum">
              <a:rPr lang="en-US" sz="1600" b="1" smtClean="0">
                <a:solidFill>
                  <a:schemeClr val="bg1"/>
                </a:solidFill>
              </a:rPr>
              <a:pPr algn="r">
                <a:spcAft>
                  <a:spcPts val="600"/>
                </a:spcAft>
              </a:pPr>
              <a:t>8</a:t>
            </a:fld>
            <a:endParaRPr lang="en-US" sz="1600" b="1">
              <a:solidFill>
                <a:schemeClr val="bg1"/>
              </a:solidFill>
            </a:endParaRPr>
          </a:p>
        </p:txBody>
      </p:sp>
    </p:spTree>
    <p:extLst>
      <p:ext uri="{BB962C8B-B14F-4D97-AF65-F5344CB8AC3E}">
        <p14:creationId xmlns:p14="http://schemas.microsoft.com/office/powerpoint/2010/main" val="258571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793515ED-074C-31A5-7752-90205EE849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96E649A-22A3-C837-90EB-BC7B44FD7E6E}"/>
              </a:ext>
            </a:extLst>
          </p:cNvPr>
          <p:cNvSpPr>
            <a:spLocks noGrp="1"/>
          </p:cNvSpPr>
          <p:nvPr>
            <p:ph type="title"/>
          </p:nvPr>
        </p:nvSpPr>
        <p:spPr>
          <a:xfrm>
            <a:off x="519953" y="1"/>
            <a:ext cx="11138647" cy="1066800"/>
          </a:xfrm>
        </p:spPr>
        <p:txBody>
          <a:bodyPr/>
          <a:lstStyle/>
          <a:p>
            <a:pPr>
              <a:lnSpc>
                <a:spcPct val="86964"/>
              </a:lnSpc>
            </a:pPr>
            <a:r>
              <a:rPr lang="en-US" spc="-30"/>
              <a:t>About National Network for Oral Health Access (NNOHA)</a:t>
            </a:r>
            <a:endParaRPr lang="en-US"/>
          </a:p>
        </p:txBody>
      </p:sp>
      <p:sp>
        <p:nvSpPr>
          <p:cNvPr id="11" name="Oval 10" descr="Vintage style photo of a dentist and dental assistant">
            <a:extLst>
              <a:ext uri="{FF2B5EF4-FFF2-40B4-BE49-F238E27FC236}">
                <a16:creationId xmlns:a16="http://schemas.microsoft.com/office/drawing/2014/main" id="{39706888-0B59-B16A-3736-C90FC3B970A8}"/>
              </a:ext>
            </a:extLst>
          </p:cNvPr>
          <p:cNvSpPr/>
          <p:nvPr/>
        </p:nvSpPr>
        <p:spPr>
          <a:xfrm>
            <a:off x="1832010" y="1219200"/>
            <a:ext cx="3152655" cy="3152655"/>
          </a:xfrm>
          <a:prstGeom prst="ellipse">
            <a:avLst/>
          </a:prstGeom>
          <a:blipFill>
            <a:blip r:embed="rId3"/>
            <a:stretch>
              <a:fillRect/>
            </a:stretch>
          </a:blipFill>
          <a:ln w="25400">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Content Placeholder 7">
            <a:extLst>
              <a:ext uri="{FF2B5EF4-FFF2-40B4-BE49-F238E27FC236}">
                <a16:creationId xmlns:a16="http://schemas.microsoft.com/office/drawing/2014/main" id="{4952C1F0-C081-041D-4231-320E0603F2F4}"/>
              </a:ext>
            </a:extLst>
          </p:cNvPr>
          <p:cNvSpPr>
            <a:spLocks noGrp="1"/>
          </p:cNvSpPr>
          <p:nvPr>
            <p:ph sz="half" idx="1"/>
          </p:nvPr>
        </p:nvSpPr>
        <p:spPr>
          <a:xfrm>
            <a:off x="1125336" y="4341321"/>
            <a:ext cx="4566001" cy="1513943"/>
          </a:xfrm>
          <a:solidFill>
            <a:schemeClr val="accent5"/>
          </a:solidFill>
        </p:spPr>
        <p:txBody>
          <a:bodyPr>
            <a:noAutofit/>
          </a:bodyPr>
          <a:lstStyle/>
          <a:p>
            <a:pPr marL="0" indent="0" algn="ctr">
              <a:buNone/>
            </a:pPr>
            <a:r>
              <a:rPr lang="en-US">
                <a:latin typeface="Calibri" panose="020F0502020204030204" pitchFamily="34" charset="0"/>
                <a:ea typeface="Calibri" panose="020F0502020204030204" pitchFamily="34" charset="0"/>
                <a:cs typeface="Calibri" panose="020F0502020204030204" pitchFamily="34" charset="0"/>
              </a:rPr>
              <a:t>NNOHA was founded in 1991 with 9 members, to support health centers during a decline in health centers with oral health programs</a:t>
            </a: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Connector 13" descr="dotted line">
            <a:extLst>
              <a:ext uri="{FF2B5EF4-FFF2-40B4-BE49-F238E27FC236}">
                <a16:creationId xmlns:a16="http://schemas.microsoft.com/office/drawing/2014/main" id="{0F4029D7-9DAA-F7DE-7B42-F3EEB3D2082F}"/>
              </a:ext>
            </a:extLst>
          </p:cNvPr>
          <p:cNvCxnSpPr>
            <a:cxnSpLocks/>
          </p:cNvCxnSpPr>
          <p:nvPr/>
        </p:nvCxnSpPr>
        <p:spPr>
          <a:xfrm flipV="1">
            <a:off x="4842066" y="2748718"/>
            <a:ext cx="2440134" cy="3912"/>
          </a:xfrm>
          <a:prstGeom prst="line">
            <a:avLst/>
          </a:prstGeom>
          <a:ln w="76200" cap="rnd">
            <a:solidFill>
              <a:srgbClr val="0F4D7B"/>
            </a:solidFill>
            <a:prstDash val="sysDot"/>
          </a:ln>
        </p:spPr>
        <p:style>
          <a:lnRef idx="1">
            <a:schemeClr val="accent1"/>
          </a:lnRef>
          <a:fillRef idx="0">
            <a:schemeClr val="accent1"/>
          </a:fillRef>
          <a:effectRef idx="0">
            <a:schemeClr val="accent1"/>
          </a:effectRef>
          <a:fontRef idx="minor">
            <a:schemeClr val="tx1"/>
          </a:fontRef>
        </p:style>
      </p:cxnSp>
      <p:sp>
        <p:nvSpPr>
          <p:cNvPr id="12" name="Oval 11" descr="People sitting at a conference">
            <a:extLst>
              <a:ext uri="{FF2B5EF4-FFF2-40B4-BE49-F238E27FC236}">
                <a16:creationId xmlns:a16="http://schemas.microsoft.com/office/drawing/2014/main" id="{B5E306F5-DE65-CED6-A58B-1CD4A098539F}"/>
              </a:ext>
            </a:extLst>
          </p:cNvPr>
          <p:cNvSpPr/>
          <p:nvPr/>
        </p:nvSpPr>
        <p:spPr>
          <a:xfrm>
            <a:off x="7207335" y="1219201"/>
            <a:ext cx="3152655" cy="3152655"/>
          </a:xfrm>
          <a:prstGeom prst="ellipse">
            <a:avLst/>
          </a:prstGeom>
          <a:blipFill>
            <a:blip r:embed="rId4"/>
            <a:stretch>
              <a:fillRect/>
            </a:stretch>
          </a:blipFill>
          <a:ln w="25400">
            <a:solidFill>
              <a:srgbClr val="0F4D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Content Placeholder 1">
            <a:extLst>
              <a:ext uri="{FF2B5EF4-FFF2-40B4-BE49-F238E27FC236}">
                <a16:creationId xmlns:a16="http://schemas.microsoft.com/office/drawing/2014/main" id="{3810B87E-C279-23A2-D57F-A65E0AFA659C}"/>
              </a:ext>
            </a:extLst>
          </p:cNvPr>
          <p:cNvSpPr>
            <a:spLocks noGrp="1"/>
          </p:cNvSpPr>
          <p:nvPr>
            <p:ph sz="half" idx="2"/>
          </p:nvPr>
        </p:nvSpPr>
        <p:spPr>
          <a:xfrm>
            <a:off x="6398011" y="4314651"/>
            <a:ext cx="4955789" cy="1536700"/>
          </a:xfrm>
          <a:solidFill>
            <a:schemeClr val="accent5"/>
          </a:solidFill>
        </p:spPr>
        <p:txBody>
          <a:bodyPr anchor="ctr" anchorCtr="0">
            <a:noAutofit/>
          </a:bodyPr>
          <a:lstStyle/>
          <a:p>
            <a:pPr marL="0" indent="0" algn="ctr">
              <a:buNone/>
            </a:pPr>
            <a:r>
              <a:rPr lang="en-US" kern="0">
                <a:latin typeface="Calibri"/>
                <a:ea typeface="Calibri"/>
                <a:cs typeface="Calibri"/>
                <a:sym typeface="Calibri"/>
              </a:rPr>
              <a:t>Today, membership includes </a:t>
            </a:r>
            <a:r>
              <a:rPr lang="en-US" b="1" kern="0">
                <a:latin typeface="Calibri"/>
                <a:ea typeface="Calibri"/>
                <a:cs typeface="Calibri"/>
                <a:sym typeface="Calibri"/>
              </a:rPr>
              <a:t>5,400+</a:t>
            </a:r>
            <a:r>
              <a:rPr lang="en-US" kern="0">
                <a:latin typeface="Calibri"/>
                <a:ea typeface="Calibri"/>
                <a:cs typeface="Calibri"/>
                <a:sym typeface="Calibri"/>
              </a:rPr>
              <a:t> dentists, dental hygienists, dental assistants, supporters, and partners</a:t>
            </a:r>
            <a:endParaRPr lang="en-US"/>
          </a:p>
        </p:txBody>
      </p:sp>
      <p:sp>
        <p:nvSpPr>
          <p:cNvPr id="3" name="Slide Number Placeholder 5">
            <a:extLst>
              <a:ext uri="{FF2B5EF4-FFF2-40B4-BE49-F238E27FC236}">
                <a16:creationId xmlns:a16="http://schemas.microsoft.com/office/drawing/2014/main" id="{FE376BD3-60F8-9A14-39E6-5C1FD8A57C52}"/>
              </a:ext>
            </a:extLst>
          </p:cNvPr>
          <p:cNvSpPr>
            <a:spLocks noGrp="1"/>
          </p:cNvSpPr>
          <p:nvPr>
            <p:ph type="sldNum" sz="quarter" idx="12"/>
          </p:nvPr>
        </p:nvSpPr>
        <p:spPr>
          <a:xfrm>
            <a:off x="9272016" y="6490444"/>
            <a:ext cx="2743200" cy="384048"/>
          </a:xfrm>
        </p:spPr>
        <p:txBody>
          <a:bodyPr/>
          <a:lstStyle/>
          <a:p>
            <a:pPr>
              <a:spcAft>
                <a:spcPts val="600"/>
              </a:spcAft>
            </a:pPr>
            <a:fld id="{F9ECA865-404D-4A57-9AC1-FD3038CC100D}" type="slidenum">
              <a:rPr lang="en-US" smtClean="0"/>
              <a:pPr>
                <a:spcAft>
                  <a:spcPts val="600"/>
                </a:spcAft>
              </a:pPr>
              <a:t>9</a:t>
            </a:fld>
            <a:endParaRPr lang="en-US"/>
          </a:p>
        </p:txBody>
      </p:sp>
    </p:spTree>
    <p:extLst>
      <p:ext uri="{BB962C8B-B14F-4D97-AF65-F5344CB8AC3E}">
        <p14:creationId xmlns:p14="http://schemas.microsoft.com/office/powerpoint/2010/main" val="1929416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5F6651E533474F9A08948E6AE0DB00" ma:contentTypeVersion="13" ma:contentTypeDescription="Create a new document." ma:contentTypeScope="" ma:versionID="674ef731c17a19cdf7886ae92009dee8">
  <xsd:schema xmlns:xsd="http://www.w3.org/2001/XMLSchema" xmlns:xs="http://www.w3.org/2001/XMLSchema" xmlns:p="http://schemas.microsoft.com/office/2006/metadata/properties" xmlns:ns2="e6928038-be94-4a51-aca1-1f0befeab123" xmlns:ns3="030c3233-7a6d-4fb8-bf93-f1e2533659f9" targetNamespace="http://schemas.microsoft.com/office/2006/metadata/properties" ma:root="true" ma:fieldsID="d1ee2b3f7ecf87bdd5bcfe76de54b8b7" ns2:_="" ns3:_="">
    <xsd:import namespace="e6928038-be94-4a51-aca1-1f0befeab123"/>
    <xsd:import namespace="030c3233-7a6d-4fb8-bf93-f1e2533659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Approval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28038-be94-4a51-aca1-1f0befeab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4957af6-30f3-4bdb-8a0d-3794540904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Approvalstatus" ma:index="19" nillable="true" ma:displayName="Approval status" ma:format="Dropdown" ma:internalName="Approvalstatus">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0c3233-7a6d-4fb8-bf93-f1e2533659f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f5e0474-25d4-4a69-b81c-0238dfeeb803}" ma:internalName="TaxCatchAll" ma:showField="CatchAllData" ma:web="030c3233-7a6d-4fb8-bf93-f1e2533659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30c3233-7a6d-4fb8-bf93-f1e2533659f9" xsi:nil="true"/>
    <lcf76f155ced4ddcb4097134ff3c332f xmlns="e6928038-be94-4a51-aca1-1f0befeab123">
      <Terms xmlns="http://schemas.microsoft.com/office/infopath/2007/PartnerControls"/>
    </lcf76f155ced4ddcb4097134ff3c332f>
    <Approvalstatus xmlns="e6928038-be94-4a51-aca1-1f0befeab123" xsi:nil="true"/>
  </documentManagement>
</p:properties>
</file>

<file path=customXml/itemProps1.xml><?xml version="1.0" encoding="utf-8"?>
<ds:datastoreItem xmlns:ds="http://schemas.openxmlformats.org/officeDocument/2006/customXml" ds:itemID="{B6C62F50-05E8-4350-B473-EFA56DCFE051}">
  <ds:schemaRefs>
    <ds:schemaRef ds:uri="http://schemas.microsoft.com/sharepoint/v3/contenttype/forms"/>
  </ds:schemaRefs>
</ds:datastoreItem>
</file>

<file path=customXml/itemProps2.xml><?xml version="1.0" encoding="utf-8"?>
<ds:datastoreItem xmlns:ds="http://schemas.openxmlformats.org/officeDocument/2006/customXml" ds:itemID="{EAC9C9A5-DACC-474E-961F-97D95CF68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28038-be94-4a51-aca1-1f0befeab123"/>
    <ds:schemaRef ds:uri="030c3233-7a6d-4fb8-bf93-f1e253365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C063F4-A38C-4944-ADB5-7EC94D5A671A}">
  <ds:schemaRefs>
    <ds:schemaRef ds:uri="030c3233-7a6d-4fb8-bf93-f1e2533659f9"/>
    <ds:schemaRef ds:uri="http://purl.org/dc/elements/1.1/"/>
    <ds:schemaRef ds:uri="http://purl.org/dc/dcmitype/"/>
    <ds:schemaRef ds:uri="e6928038-be94-4a51-aca1-1f0befeab123"/>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1896</Words>
  <Application>Microsoft Macintosh PowerPoint</Application>
  <PresentationFormat>Widescreen</PresentationFormat>
  <Paragraphs>252</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Courier New</vt:lpstr>
      <vt:lpstr>Wingdings</vt:lpstr>
      <vt:lpstr>Office Theme</vt:lpstr>
      <vt:lpstr>Strategies for Integrating Oral and Mental Health</vt:lpstr>
      <vt:lpstr>Disclosure</vt:lpstr>
      <vt:lpstr>Submitting Questions and Comments</vt:lpstr>
      <vt:lpstr>Objectives</vt:lpstr>
      <vt:lpstr>Polling Question #1</vt:lpstr>
      <vt:lpstr>Polling Question #2</vt:lpstr>
      <vt:lpstr>Presenter/Panelist</vt:lpstr>
      <vt:lpstr>Overview of Integrated Oral and Mental Health</vt:lpstr>
      <vt:lpstr>About National Network for Oral Health Access (NNOHA)</vt:lpstr>
      <vt:lpstr>Integrated Care Framework</vt:lpstr>
      <vt:lpstr>National Health Center Program Uniform Data System (UDS) Measure</vt:lpstr>
      <vt:lpstr>UDS Depression Screening Measure: 2019 – 2024 </vt:lpstr>
      <vt:lpstr>Dental Support for UDS Depression Screening </vt:lpstr>
      <vt:lpstr>Systems-level Steps to Success</vt:lpstr>
      <vt:lpstr>1: Planning Readiness for Integration</vt:lpstr>
      <vt:lpstr>2. Training System</vt:lpstr>
      <vt:lpstr>2. Training System for Bi-Lateral Integration</vt:lpstr>
      <vt:lpstr>3. Health Information Technology System</vt:lpstr>
      <vt:lpstr>3. Health Information Technology System (cont.)</vt:lpstr>
      <vt:lpstr>Electronic Workaround Example</vt:lpstr>
      <vt:lpstr>4. Clinical Care System</vt:lpstr>
      <vt:lpstr>Clinical Care Workflow Example 1</vt:lpstr>
      <vt:lpstr>Clinical Care Workflow Example 2</vt:lpstr>
      <vt:lpstr>5. Evaluation System: Minimum Core Set of Measures</vt:lpstr>
      <vt:lpstr>Lessons Learned</vt:lpstr>
      <vt:lpstr>How Health Centers are Integrating Mental and Oral Health</vt:lpstr>
      <vt:lpstr>Panelists</vt:lpstr>
      <vt:lpstr>Q&amp;A</vt:lpstr>
      <vt:lpstr>Health Center Satisfaction Assessment</vt:lpstr>
      <vt:lpstr>Thank You! </vt:lpstr>
      <vt:lpstr>Connect with HRSA</vt:lpstr>
      <vt:lpstr>Resources/References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Integrating Oral and Mental Health</dc:title>
  <dc:subject>Health Center Program, Oral and Mental Health Integration</dc:subject>
  <dc:creator>HRSA BPHC</dc:creator>
  <cp:keywords>HRSA, BPHC, Health Center Program, health center, oral health, dental health, mental health, integrated care, electronic medical records, electronic dental records</cp:keywords>
  <dc:description/>
  <cp:lastModifiedBy>Jenny Twesten</cp:lastModifiedBy>
  <cp:revision>2</cp:revision>
  <cp:lastPrinted>2017-07-11T16:59:21Z</cp:lastPrinted>
  <dcterms:created xsi:type="dcterms:W3CDTF">2015-04-01T01:31:28Z</dcterms:created>
  <dcterms:modified xsi:type="dcterms:W3CDTF">2026-01-12T15:36:43Z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0x010100935F6651E533474F9A08948E6AE0DB00</vt:lpwstr>
  </property>
  <property fmtid="{D5CDD505-2E9C-101B-9397-08002B2CF9AE}" pid="3" name="_dlc_DocIdItemGuid">
    <vt:lpwstr>79b9f534-3729-42d1-beae-16e78c95a4dc</vt:lpwstr>
  </property>
  <property fmtid="{D5CDD505-2E9C-101B-9397-08002B2CF9AE}" pid="4" name="URL">
    <vt:lpwstr/>
  </property>
  <property fmtid="{D5CDD505-2E9C-101B-9397-08002B2CF9AE}" pid="5" name="MediaServiceImageTags">
    <vt:lpwstr/>
  </property>
</Properties>
</file>